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8"/>
  </p:notesMasterIdLst>
  <p:sldIdLst>
    <p:sldId id="284" r:id="rId2"/>
    <p:sldId id="269" r:id="rId3"/>
    <p:sldId id="270" r:id="rId4"/>
    <p:sldId id="277" r:id="rId5"/>
    <p:sldId id="271" r:id="rId6"/>
    <p:sldId id="282" r:id="rId7"/>
  </p:sldIdLst>
  <p:sldSz cx="12192000" cy="16256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6408" autoAdjust="0"/>
  </p:normalViewPr>
  <p:slideViewPr>
    <p:cSldViewPr snapToGrid="0">
      <p:cViewPr varScale="1">
        <p:scale>
          <a:sx n="47" d="100"/>
          <a:sy n="47" d="100"/>
        </p:scale>
        <p:origin x="-3030" y="-114"/>
      </p:cViewPr>
      <p:guideLst>
        <p:guide orient="horz" pos="512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72E24-FE5B-45B7-A90A-C6A72172F409}" type="datetimeFigureOut">
              <a:rPr lang="ru-RU" smtClean="0"/>
              <a:pPr/>
              <a:t>30.08.2022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33EAC-BC0D-4207-AAFA-84DEAF757C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2140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A6EF8-3D11-4F9F-9540-9639A0DA8732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4326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E2ACD-F5C9-4B42-8EE8-30B0785BB91D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159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B7C57-1087-4232-A67C-49E00B10E774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2865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D2006-0FEB-4246-9AFB-69A8FDD445FE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3888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B9B40-50C4-449A-AE4D-E7FBFE3F4D3C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5393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3E6FB-074E-415B-AD60-38BB01979A7C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6734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4923B1-DD78-439C-A3EF-9B669992199A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398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E4AF-C6AB-478C-B194-6B75FAEB0948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99043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382BA-E8CB-4F0C-B865-175C2F4023EE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418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2624E-17F0-4461-8EA1-A9E3F1C90BE7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4470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C43C0-248B-4B56-B044-77233B747795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035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FC499-2C91-4B1B-8274-C72E2A87462C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78FD7-C8ED-4445-A873-456F05A778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485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hf hdr="0" ft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erevantravel.ru/" TargetMode="External"/><Relationship Id="rId5" Type="http://schemas.openxmlformats.org/officeDocument/2006/relationships/hyperlink" Target="mailto:info@yerevantravel.am" TargetMode="External"/><Relationship Id="rId4" Type="http://schemas.openxmlformats.org/officeDocument/2006/relationships/hyperlink" Target="mailto:info@yerevantravel.ru" TargetMode="External"/><Relationship Id="rId9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hyperlink" Target="http://armeniatourism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99" y="2287170"/>
            <a:ext cx="5971846" cy="597184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0768"/>
            <a:ext cx="12192000" cy="7257282"/>
          </a:xfrm>
          <a:prstGeom prst="rect">
            <a:avLst/>
          </a:prstGeom>
        </p:spPr>
      </p:pic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2114550" y="9306554"/>
            <a:ext cx="7962900" cy="1716751"/>
          </a:xfrm>
        </p:spPr>
        <p:txBody>
          <a:bodyPr>
            <a:normAutofit/>
          </a:bodyPr>
          <a:lstStyle/>
          <a:p>
            <a:r>
              <a:rPr lang="ru-RU" sz="2400" dirty="0"/>
              <a:t>ПРОГРАММА</a:t>
            </a:r>
            <a:r>
              <a:rPr lang="en-US" sz="4800" dirty="0"/>
              <a:t/>
            </a:r>
            <a:br>
              <a:rPr lang="en-US" sz="4800" dirty="0"/>
            </a:br>
            <a:r>
              <a:rPr lang="ru-RU" sz="4800" b="1" dirty="0" smtClean="0"/>
              <a:t>Армения </a:t>
            </a:r>
            <a:r>
              <a:rPr lang="ru-RU" sz="4800" b="1" dirty="0"/>
              <a:t>– </a:t>
            </a:r>
            <a:r>
              <a:rPr lang="ru-RU" sz="4800" b="1" dirty="0" smtClean="0"/>
              <a:t>4 </a:t>
            </a:r>
            <a:r>
              <a:rPr lang="en-US" sz="4800" b="1" dirty="0" smtClean="0"/>
              <a:t>Classic</a:t>
            </a:r>
            <a:r>
              <a:rPr lang="ru-RU" sz="4800" b="1" dirty="0" smtClean="0"/>
              <a:t>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ru-RU" sz="3600" b="1" dirty="0" smtClean="0"/>
              <a:t>Индивидуальный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E44B9-0E1C-4704-ADDD-4EA7C2F83EEE}" type="datetime1">
              <a:rPr lang="ru-RU" smtClean="0"/>
              <a:pPr/>
              <a:t>30.08.2022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1295877" y="12870801"/>
            <a:ext cx="4747833" cy="2381886"/>
          </a:xfrm>
          <a:prstGeom prst="rect">
            <a:avLst/>
          </a:prstGeom>
        </p:spPr>
        <p:txBody>
          <a:bodyPr vert="horz" lIns="216747" tIns="108373" rIns="216747" bIns="108373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 Москве:</a:t>
            </a:r>
          </a:p>
          <a:p>
            <a:pPr algn="r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+7 495 205 09 01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+7 901 578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42 41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info@yerevantravel.ru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ПН-ПТ 10:00 -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:00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115088, Москва, Россия,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2-й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Южнопортовый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-д, 16с9</a:t>
            </a: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6164055" y="12870800"/>
            <a:ext cx="4723856" cy="2381887"/>
          </a:xfrm>
          <a:prstGeom prst="rect">
            <a:avLst/>
          </a:prstGeom>
        </p:spPr>
        <p:txBody>
          <a:bodyPr vert="horz" lIns="216747" tIns="108373" rIns="216747" bIns="108373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 Ереване:</a:t>
            </a:r>
          </a:p>
          <a:p>
            <a:pPr algn="l"/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+374 10 30 40 50</a:t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+374 77 78 42 41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WhatsApp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info@yerevantravel.am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ПН-ПТ 10:00 - 1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:00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0019, Ереван, Армения,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Маршала Баграмяна пр-т, 50А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871258" y="15276189"/>
            <a:ext cx="23890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hlinkClick r:id="rId6"/>
              </a:rPr>
              <a:t>www.yerevantravel.ru</a:t>
            </a: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171" y="11744716"/>
            <a:ext cx="4057130" cy="81480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442" y="-602519"/>
            <a:ext cx="6303060" cy="5515178"/>
          </a:xfrm>
          <a:prstGeom prst="rect">
            <a:avLst/>
          </a:prstGeom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7260334" y="827630"/>
            <a:ext cx="4320970" cy="25632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/>
              <a:t>Заказчик</a:t>
            </a:r>
            <a:r>
              <a:rPr lang="en-US" sz="2000" b="1" dirty="0" smtClean="0"/>
              <a:t>:</a:t>
            </a:r>
            <a:endParaRPr lang="ru-RU" sz="2000" b="1" dirty="0" smtClean="0"/>
          </a:p>
          <a:p>
            <a:pPr algn="l"/>
            <a:endParaRPr lang="ru-RU" sz="2000" b="1" dirty="0" smtClean="0"/>
          </a:p>
          <a:p>
            <a:pPr algn="l"/>
            <a:r>
              <a:rPr lang="ru-RU" sz="2000" b="1" dirty="0" smtClean="0"/>
              <a:t>Контакты</a:t>
            </a:r>
            <a:r>
              <a:rPr lang="en-US" sz="2000" b="1" dirty="0" smtClean="0"/>
              <a:t>:</a:t>
            </a:r>
          </a:p>
          <a:p>
            <a:pPr algn="l"/>
            <a:endParaRPr lang="en-US" sz="2000" b="1" dirty="0"/>
          </a:p>
          <a:p>
            <a:pPr algn="l"/>
            <a:r>
              <a:rPr lang="ru-RU" sz="2000" b="1" dirty="0" smtClean="0"/>
              <a:t>Дата поездки</a:t>
            </a:r>
            <a:r>
              <a:rPr lang="en-US" sz="2000" b="1" dirty="0" smtClean="0"/>
              <a:t>:</a:t>
            </a:r>
          </a:p>
          <a:p>
            <a:pPr algn="l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56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752"/>
            <a:ext cx="5078463" cy="12466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9366"/>
            <a:ext cx="5689883" cy="864285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340568"/>
            <a:ext cx="5751512" cy="1272634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  <a:cs typeface="Arial" panose="020B0604020202020204" pitchFamily="34" charset="0"/>
              </a:rPr>
              <a:t>1-я половина </a:t>
            </a:r>
            <a:r>
              <a:rPr lang="ru-RU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дня</a:t>
            </a:r>
            <a:r>
              <a:rPr lang="ru-RU" sz="2000" dirty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Прибытие </a:t>
            </a:r>
            <a:r>
              <a:rPr lang="ru-RU" sz="2000" b="1" dirty="0">
                <a:solidFill>
                  <a:srgbClr val="0000FF"/>
                </a:solidFill>
              </a:rPr>
              <a:t>в Ереван</a:t>
            </a:r>
            <a:r>
              <a:rPr lang="ru-RU" sz="2000" dirty="0">
                <a:solidFill>
                  <a:srgbClr val="0000FF"/>
                </a:solidFill>
              </a:rPr>
              <a:t>.</a:t>
            </a:r>
            <a:r>
              <a:rPr lang="ru-RU" sz="2000" b="1" dirty="0">
                <a:solidFill>
                  <a:srgbClr val="0000FF"/>
                </a:solidFill>
              </a:rPr>
              <a:t> Трансфер в гостиницу.</a:t>
            </a:r>
            <a:r>
              <a:rPr lang="ru-RU" sz="2000" dirty="0">
                <a:solidFill>
                  <a:srgbClr val="0000FF"/>
                </a:solidFill>
              </a:rPr>
              <a:t> </a:t>
            </a:r>
            <a:br>
              <a:rPr lang="ru-RU" sz="2000" dirty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0000FF"/>
                </a:solidFill>
              </a:rPr>
              <a:t/>
            </a:r>
            <a:br>
              <a:rPr lang="ru-RU" sz="2000" dirty="0" smtClean="0">
                <a:solidFill>
                  <a:srgbClr val="0000FF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2-я </a:t>
            </a:r>
            <a:r>
              <a:rPr lang="ru-RU" sz="2000" dirty="0">
                <a:solidFill>
                  <a:srgbClr val="FF0000"/>
                </a:solidFill>
                <a:cs typeface="Arial" panose="020B0604020202020204" pitchFamily="34" charset="0"/>
              </a:rPr>
              <a:t>половина </a:t>
            </a:r>
            <a:r>
              <a:rPr lang="ru-RU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>дня</a:t>
            </a:r>
            <a:br>
              <a:rPr lang="ru-RU" sz="2000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00FF"/>
                </a:solidFill>
                <a:cs typeface="Arial" panose="020B0604020202020204" pitchFamily="34" charset="0"/>
              </a:rPr>
              <a:t>Обзорная экскурсия по </a:t>
            </a:r>
            <a:r>
              <a:rPr lang="ru-RU" sz="2000" b="1" dirty="0">
                <a:solidFill>
                  <a:srgbClr val="0000FF"/>
                </a:solidFill>
                <a:cs typeface="Arial" panose="020B0604020202020204" pitchFamily="34" charset="0"/>
              </a:rPr>
              <a:t>Еревану</a:t>
            </a:r>
            <a:r>
              <a:rPr lang="ru-RU" sz="2000" dirty="0">
                <a:cs typeface="Arial" panose="020B0604020202020204" pitchFamily="34" charset="0"/>
              </a:rPr>
              <a:t> </a:t>
            </a:r>
            <a:r>
              <a:rPr lang="en-US" sz="2000" dirty="0">
                <a:cs typeface="Arial" panose="020B0604020202020204" pitchFamily="34" charset="0"/>
              </a:rPr>
              <a:t/>
            </a:r>
            <a:br>
              <a:rPr lang="en-US" sz="2000" dirty="0">
                <a:cs typeface="Arial" panose="020B0604020202020204" pitchFamily="34" charset="0"/>
              </a:rPr>
            </a:br>
            <a:r>
              <a:rPr lang="ru-RU" sz="2000" dirty="0" smtClean="0">
                <a:cs typeface="Arial" panose="020B0604020202020204" pitchFamily="34" charset="0"/>
              </a:rPr>
              <a:t/>
            </a:r>
            <a:br>
              <a:rPr lang="ru-RU" sz="2000" dirty="0" smtClean="0">
                <a:cs typeface="Arial" panose="020B0604020202020204" pitchFamily="34" charset="0"/>
              </a:rPr>
            </a:br>
            <a:r>
              <a:rPr lang="ru-RU" sz="2000" dirty="0" smtClean="0">
                <a:cs typeface="Arial" panose="020B0604020202020204" pitchFamily="34" charset="0"/>
              </a:rPr>
              <a:t>Путешествие </a:t>
            </a:r>
            <a:r>
              <a:rPr lang="ru-RU" sz="2000" dirty="0">
                <a:cs typeface="Arial" panose="020B0604020202020204" pitchFamily="34" charset="0"/>
              </a:rPr>
              <a:t>по отметившей недавно свое 2800-летие столице Армении начнется с ее географического центра – площади Республики. После чего посетим привокзальная площадь, где находится один из символов Еревана – памятник герою средневекового армянского эпоса, богатырю Давиду Сасунскому. Затем, проехав мимо Кольцевого бульвара, поднимемся к парку Победы, откуда открывается захватывающий панорамный вид города и библейского Арарата. Далее ожидается прогулка по ереванскому Каскаду – музею под открытым небом, затем – по проспекту, носящему имя создателя армянского алфавита </a:t>
            </a:r>
            <a:r>
              <a:rPr lang="ru-RU" sz="2000" dirty="0" err="1">
                <a:cs typeface="Arial" panose="020B0604020202020204" pitchFamily="34" charset="0"/>
              </a:rPr>
              <a:t>Месропа</a:t>
            </a:r>
            <a:r>
              <a:rPr lang="ru-RU" sz="2000" dirty="0">
                <a:cs typeface="Arial" panose="020B0604020202020204" pitchFamily="34" charset="0"/>
              </a:rPr>
              <a:t> Маштоца, увидим мэрию Еревана, Спортивно-концертный комплекс на холме </a:t>
            </a:r>
            <a:r>
              <a:rPr lang="ru-RU" sz="2000" dirty="0" err="1">
                <a:cs typeface="Arial" panose="020B0604020202020204" pitchFamily="34" charset="0"/>
              </a:rPr>
              <a:t>Цицернакаберд</a:t>
            </a:r>
            <a:r>
              <a:rPr lang="ru-RU" sz="2000" dirty="0">
                <a:cs typeface="Arial" panose="020B0604020202020204" pitchFamily="34" charset="0"/>
              </a:rPr>
              <a:t> и закончим экскурсию на Театральной площади у Национального академического театра оперы и балета им. </a:t>
            </a:r>
            <a:r>
              <a:rPr lang="ru-RU" sz="2000" dirty="0" err="1">
                <a:cs typeface="Arial" panose="020B0604020202020204" pitchFamily="34" charset="0"/>
              </a:rPr>
              <a:t>Спендиарова</a:t>
            </a:r>
            <a:r>
              <a:rPr lang="ru-RU" sz="2000" dirty="0">
                <a:cs typeface="Arial" panose="020B0604020202020204" pitchFamily="34" charset="0"/>
              </a:rPr>
              <a:t>. Здесь же находятся Лебединое озеро и памятники известным армянским представителям культуры – композиторам </a:t>
            </a:r>
            <a:r>
              <a:rPr lang="ru-RU" sz="2000" dirty="0" err="1">
                <a:cs typeface="Arial" panose="020B0604020202020204" pitchFamily="34" charset="0"/>
              </a:rPr>
              <a:t>Араму</a:t>
            </a:r>
            <a:r>
              <a:rPr lang="ru-RU" sz="2000" dirty="0">
                <a:cs typeface="Arial" panose="020B0604020202020204" pitchFamily="34" charset="0"/>
              </a:rPr>
              <a:t> Хачатуряну, Александру </a:t>
            </a:r>
            <a:r>
              <a:rPr lang="ru-RU" sz="2000" dirty="0" err="1">
                <a:cs typeface="Arial" panose="020B0604020202020204" pitchFamily="34" charset="0"/>
              </a:rPr>
              <a:t>Спендиарову</a:t>
            </a:r>
            <a:r>
              <a:rPr lang="ru-RU" sz="2000" dirty="0">
                <a:cs typeface="Arial" panose="020B0604020202020204" pitchFamily="34" charset="0"/>
              </a:rPr>
              <a:t>, </a:t>
            </a:r>
            <a:r>
              <a:rPr lang="ru-RU" sz="2000" dirty="0" err="1">
                <a:cs typeface="Arial" panose="020B0604020202020204" pitchFamily="34" charset="0"/>
              </a:rPr>
              <a:t>Арно</a:t>
            </a:r>
            <a:r>
              <a:rPr lang="ru-RU" sz="2000" dirty="0">
                <a:cs typeface="Arial" panose="020B0604020202020204" pitchFamily="34" charset="0"/>
              </a:rPr>
              <a:t> </a:t>
            </a:r>
            <a:r>
              <a:rPr lang="ru-RU" sz="2000" dirty="0" err="1">
                <a:cs typeface="Arial" panose="020B0604020202020204" pitchFamily="34" charset="0"/>
              </a:rPr>
              <a:t>Бабаджаняну</a:t>
            </a:r>
            <a:r>
              <a:rPr lang="ru-RU" sz="2000" dirty="0">
                <a:cs typeface="Arial" panose="020B0604020202020204" pitchFamily="34" charset="0"/>
              </a:rPr>
              <a:t>, поэту и писателю </a:t>
            </a:r>
            <a:r>
              <a:rPr lang="ru-RU" sz="2000" dirty="0" err="1">
                <a:cs typeface="Arial" panose="020B0604020202020204" pitchFamily="34" charset="0"/>
              </a:rPr>
              <a:t>Ованесу</a:t>
            </a:r>
            <a:r>
              <a:rPr lang="ru-RU" sz="2000" dirty="0">
                <a:cs typeface="Arial" panose="020B0604020202020204" pitchFamily="34" charset="0"/>
              </a:rPr>
              <a:t> </a:t>
            </a:r>
            <a:r>
              <a:rPr lang="ru-RU" sz="2000" dirty="0" smtClean="0">
                <a:cs typeface="Arial" panose="020B0604020202020204" pitchFamily="34" charset="0"/>
              </a:rPr>
              <a:t>Туманяну.</a:t>
            </a:r>
            <a:br>
              <a:rPr lang="ru-RU" sz="2000" dirty="0" smtClean="0">
                <a:cs typeface="Arial" panose="020B0604020202020204" pitchFamily="34" charset="0"/>
              </a:rPr>
            </a:br>
            <a:r>
              <a:rPr lang="ru-RU" sz="2000" dirty="0" smtClean="0">
                <a:cs typeface="Arial" panose="020B0604020202020204" pitchFamily="34" charset="0"/>
              </a:rPr>
              <a:t/>
            </a:r>
            <a:br>
              <a:rPr lang="ru-RU" sz="2000" dirty="0" smtClean="0"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FF0000"/>
                </a:solidFill>
              </a:rPr>
              <a:t>Приветственный </a:t>
            </a:r>
            <a:r>
              <a:rPr lang="ru-RU" dirty="0">
                <a:solidFill>
                  <a:srgbClr val="FF0000"/>
                </a:solidFill>
              </a:rPr>
              <a:t>ужин</a:t>
            </a:r>
            <a:r>
              <a:rPr lang="en-US" sz="2000" dirty="0" smtClean="0">
                <a:cs typeface="Arial" panose="020B0604020202020204" pitchFamily="34" charset="0"/>
              </a:rPr>
              <a:t/>
            </a:r>
            <a:br>
              <a:rPr lang="en-US" sz="2000" dirty="0" smtClean="0">
                <a:cs typeface="Arial" panose="020B0604020202020204" pitchFamily="34" charset="0"/>
              </a:rPr>
            </a:br>
            <a:r>
              <a:rPr lang="ru-RU" sz="2000" dirty="0">
                <a:cs typeface="Arial" panose="020B0604020202020204" pitchFamily="34" charset="0"/>
              </a:rPr>
              <a:t/>
            </a:r>
            <a:br>
              <a:rPr lang="ru-RU" sz="2000" dirty="0"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en-US" sz="2000" dirty="0">
                <a:solidFill>
                  <a:srgbClr val="FF0000"/>
                </a:solidFill>
                <a:cs typeface="Arial" panose="020B0604020202020204" pitchFamily="34" charset="0"/>
              </a:rPr>
            </a:br>
            <a:endParaRPr lang="ru-RU" sz="20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50" y="1102783"/>
            <a:ext cx="3667978" cy="764163"/>
          </a:xfrm>
          <a:prstGeom prst="rect">
            <a:avLst/>
          </a:prstGeom>
        </p:spPr>
      </p:pic>
      <p:sp>
        <p:nvSpPr>
          <p:cNvPr id="22" name="Дата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7E34-38A0-4544-968C-D49F1DCC838A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12" y="6282748"/>
            <a:ext cx="4576941" cy="3432706"/>
          </a:xfrm>
          <a:prstGeom prst="rect">
            <a:avLst/>
          </a:prstGeom>
        </p:spPr>
      </p:pic>
      <p:pic>
        <p:nvPicPr>
          <p:cNvPr id="15" name="Рисунок 14" descr="C:\Users\admin\Desktop\Новая папка\IPROFFER\800x600 - ФОТО ДЛЯ НОВОГО УНИВЕР САЙТА\Ереван\с лого\yerevan-tours-in-armenia-0014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13" y="2339444"/>
            <a:ext cx="4568682" cy="3431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51" y="10290684"/>
            <a:ext cx="4575443" cy="343158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752"/>
            <a:ext cx="5078463" cy="1246651"/>
          </a:xfrm>
          <a:prstGeom prst="rect">
            <a:avLst/>
          </a:prstGeom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351129" y="1214649"/>
            <a:ext cx="3452884" cy="50330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ДЕНЬ </a:t>
            </a:r>
            <a:r>
              <a:rPr lang="en-US" sz="3200" dirty="0" smtClean="0">
                <a:solidFill>
                  <a:schemeClr val="bg1"/>
                </a:solidFill>
              </a:rPr>
              <a:t>1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41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752"/>
            <a:ext cx="5078463" cy="12466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9366"/>
            <a:ext cx="5689883" cy="864285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340568"/>
            <a:ext cx="5751512" cy="1272634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1-я половина </a:t>
            </a:r>
            <a:r>
              <a:rPr lang="ru-RU" sz="2000" dirty="0" smtClean="0">
                <a:solidFill>
                  <a:srgbClr val="FF0000"/>
                </a:solidFill>
              </a:rPr>
              <a:t>дня</a:t>
            </a:r>
            <a:r>
              <a:rPr lang="ru-RU" sz="2000" dirty="0">
                <a:solidFill>
                  <a:srgbClr val="FF0000"/>
                </a:solidFill>
              </a:rPr>
              <a:t/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Ереван</a:t>
            </a:r>
            <a:r>
              <a:rPr lang="ru-RU" sz="2000" b="1" dirty="0">
                <a:solidFill>
                  <a:srgbClr val="0000FF"/>
                </a:solidFill>
              </a:rPr>
              <a:t> </a:t>
            </a:r>
            <a:r>
              <a:rPr lang="ru-RU" sz="2000" b="1" dirty="0" smtClean="0">
                <a:solidFill>
                  <a:srgbClr val="0000FF"/>
                </a:solidFill>
              </a:rPr>
              <a:t>- Крепость</a:t>
            </a:r>
            <a:r>
              <a:rPr lang="ru-RU" sz="2000" b="1" dirty="0">
                <a:solidFill>
                  <a:srgbClr val="0000FF"/>
                </a:solidFill>
              </a:rPr>
              <a:t> </a:t>
            </a:r>
            <a:r>
              <a:rPr lang="ru-RU" sz="2000" b="1" dirty="0" err="1">
                <a:solidFill>
                  <a:srgbClr val="0000FF"/>
                </a:solidFill>
              </a:rPr>
              <a:t>Гарни</a:t>
            </a:r>
            <a:r>
              <a:rPr lang="ru-RU" sz="2000" b="1" dirty="0">
                <a:solidFill>
                  <a:srgbClr val="0000FF"/>
                </a:solidFill>
              </a:rPr>
              <a:t> - монастырь </a:t>
            </a:r>
            <a:r>
              <a:rPr lang="ru-RU" sz="2000" b="1" dirty="0" err="1" smtClean="0">
                <a:solidFill>
                  <a:srgbClr val="0000FF"/>
                </a:solidFill>
              </a:rPr>
              <a:t>Гегард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с 10:00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~ </a:t>
            </a:r>
            <a:r>
              <a:rPr lang="ru-RU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до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17:00</a:t>
            </a:r>
            <a:r>
              <a:rPr lang="ru-RU" sz="2000" dirty="0"/>
              <a:t> </a:t>
            </a:r>
            <a:endParaRPr lang="ru-RU" sz="2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  <a:p>
            <a:r>
              <a:rPr lang="ru-RU" sz="2000" dirty="0" smtClean="0"/>
              <a:t>Предлагается </a:t>
            </a:r>
            <a:r>
              <a:rPr lang="ru-RU" sz="2000" dirty="0"/>
              <a:t>совершить путешествие не только в пространстве, но и во времени: от язычества к христианству – от языческого храма Бога Солнца I века до «пещерного монастыря» </a:t>
            </a:r>
            <a:r>
              <a:rPr lang="ru-RU" sz="2000" dirty="0" err="1"/>
              <a:t>Гегардаванк</a:t>
            </a:r>
            <a:r>
              <a:rPr lang="ru-RU" sz="2000" dirty="0"/>
              <a:t>, название которого происходит от копья </a:t>
            </a:r>
            <a:r>
              <a:rPr lang="ru-RU" sz="2000" dirty="0" err="1"/>
              <a:t>Лонгина</a:t>
            </a:r>
            <a:r>
              <a:rPr lang="ru-RU" sz="2000" dirty="0"/>
              <a:t>. Именно этим копьем римский сотник пронзил тело Иисуса Христа на Кресте, а наконечник его в числе многих других реликвий был привезен апостолом </a:t>
            </a:r>
            <a:r>
              <a:rPr lang="ru-RU" sz="2000" dirty="0" err="1"/>
              <a:t>Фаддеем</a:t>
            </a:r>
            <a:r>
              <a:rPr lang="ru-RU" sz="2000" dirty="0"/>
              <a:t> в Армению. Долгое время хранилась эта святыня в монастырском комплексе </a:t>
            </a:r>
            <a:r>
              <a:rPr lang="ru-RU" sz="2000" dirty="0" err="1"/>
              <a:t>Гегарда</a:t>
            </a:r>
            <a:r>
              <a:rPr lang="ru-RU" sz="2000" dirty="0"/>
              <a:t> «копье»), а теперь ее можно увидеть в музее Эчмиадзина</a:t>
            </a:r>
            <a:r>
              <a:rPr lang="ru-RU" sz="2000" dirty="0" smtClean="0"/>
              <a:t>.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2-я </a:t>
            </a:r>
            <a:r>
              <a:rPr lang="ru-RU" sz="2000" dirty="0">
                <a:solidFill>
                  <a:srgbClr val="FF0000"/>
                </a:solidFill>
              </a:rPr>
              <a:t>половина дня | </a:t>
            </a:r>
            <a:r>
              <a:rPr lang="ru-RU" sz="2000" dirty="0" smtClean="0">
                <a:solidFill>
                  <a:srgbClr val="FF0000"/>
                </a:solidFill>
              </a:rPr>
              <a:t>Обед</a:t>
            </a:r>
            <a:r>
              <a:rPr lang="en-US" sz="2000" dirty="0" smtClean="0">
                <a:solidFill>
                  <a:srgbClr val="FF0000"/>
                </a:solidFill>
              </a:rPr>
              <a:t/>
            </a:r>
            <a:br>
              <a:rPr lang="en-US" sz="2000" dirty="0" smtClean="0">
                <a:solidFill>
                  <a:srgbClr val="FF000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smtClean="0">
                <a:solidFill>
                  <a:srgbClr val="0000FF"/>
                </a:solidFill>
              </a:rPr>
              <a:t>Озеро Севан - </a:t>
            </a:r>
            <a:r>
              <a:rPr lang="ru-RU" sz="2000" b="1" dirty="0" err="1" smtClean="0">
                <a:solidFill>
                  <a:srgbClr val="0000FF"/>
                </a:solidFill>
              </a:rPr>
              <a:t>Севанаванк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r>
              <a:rPr lang="ru-RU" sz="2000" dirty="0" smtClean="0"/>
              <a:t>- </a:t>
            </a:r>
            <a:r>
              <a:rPr lang="ru-RU" sz="2000" b="1" dirty="0">
                <a:solidFill>
                  <a:srgbClr val="0000FF"/>
                </a:solidFill>
              </a:rPr>
              <a:t>Ереван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Жемчужина </a:t>
            </a:r>
            <a:r>
              <a:rPr lang="ru-RU" sz="2000" dirty="0"/>
              <a:t>Армении – озеро Севан! Приехать в Армению и не побывать на Севане, не восхититься этой чарующей красотой, не подняться к церквям на вершине </a:t>
            </a:r>
            <a:r>
              <a:rPr lang="ru-RU" sz="2000" dirty="0" err="1"/>
              <a:t>Севанского</a:t>
            </a:r>
            <a:r>
              <a:rPr lang="ru-RU" sz="2000" dirty="0"/>
              <a:t> полуострова, не искупаться, ну, или, если не сезон, хотя бы не умыться водой из озера, не попробовать </a:t>
            </a:r>
            <a:r>
              <a:rPr lang="ru-RU" sz="2000" dirty="0" err="1"/>
              <a:t>севанской</a:t>
            </a:r>
            <a:r>
              <a:rPr lang="ru-RU" sz="2000" dirty="0"/>
              <a:t> рыбы, приготовленной на углях, и люля-кебаба из раковых шеек – как минимум преступно. Не лишним будет отметить, что это самое большое озеро на Кавказе, а также одно из самых больших высокогорных пресных озер Земли, уступающее по </a:t>
            </a:r>
            <a:r>
              <a:rPr lang="ru-RU" sz="2000" dirty="0" smtClean="0"/>
              <a:t>ресурсам </a:t>
            </a:r>
            <a:r>
              <a:rPr lang="ru-RU" sz="2000" dirty="0"/>
              <a:t>пресной воды только озеру Титикака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412" y="6282748"/>
            <a:ext cx="4576941" cy="34327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50" y="1102783"/>
            <a:ext cx="3667978" cy="764163"/>
          </a:xfrm>
          <a:prstGeom prst="rect">
            <a:avLst/>
          </a:prstGeom>
        </p:spPr>
      </p:pic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67F2-EC8F-40FB-BED3-D9DB3798053E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6" name="Рисунок 15" descr="C:\Users\admin\Desktop\Новая папка\IPROFFER\800x600 - ФОТО ДЛЯ НОВОГО УНИВЕР САЙТА\Севан\с лого\sevan-tours-in-armenia-0005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636" y="10226052"/>
            <a:ext cx="4558718" cy="3432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411" y="2340568"/>
            <a:ext cx="4576941" cy="343270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752"/>
            <a:ext cx="5078463" cy="1246651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351129" y="1214649"/>
            <a:ext cx="3452884" cy="5033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</a:rPr>
              <a:t>ДЕНЬ </a:t>
            </a:r>
            <a:r>
              <a:rPr lang="en-US" sz="3200" dirty="0" smtClean="0">
                <a:solidFill>
                  <a:schemeClr val="bg1"/>
                </a:solidFill>
              </a:rPr>
              <a:t>2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715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752"/>
            <a:ext cx="5078463" cy="12466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9366"/>
            <a:ext cx="5689883" cy="864285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340568"/>
            <a:ext cx="5751512" cy="1272634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1-я половина дня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Ереван - </a:t>
            </a:r>
            <a:r>
              <a:rPr lang="ru-RU" sz="2000" b="1" dirty="0" err="1" smtClean="0">
                <a:solidFill>
                  <a:srgbClr val="0000FF"/>
                </a:solidFill>
              </a:rPr>
              <a:t>Эчмиадзинский</a:t>
            </a:r>
            <a:r>
              <a:rPr lang="ru-RU" sz="2000" b="1" dirty="0" smtClean="0">
                <a:solidFill>
                  <a:srgbClr val="0000FF"/>
                </a:solidFill>
              </a:rPr>
              <a:t> кафедральный собор, Церкви Св. </a:t>
            </a:r>
            <a:r>
              <a:rPr lang="ru-RU" sz="2000" b="1" dirty="0" err="1" smtClean="0">
                <a:solidFill>
                  <a:srgbClr val="0000FF"/>
                </a:solidFill>
              </a:rPr>
              <a:t>Рипсиме</a:t>
            </a:r>
            <a:r>
              <a:rPr lang="ru-RU" sz="2000" b="1" dirty="0" smtClean="0">
                <a:solidFill>
                  <a:srgbClr val="0000FF"/>
                </a:solidFill>
              </a:rPr>
              <a:t> и Св. </a:t>
            </a:r>
            <a:r>
              <a:rPr lang="ru-RU" sz="2000" b="1" dirty="0" err="1" smtClean="0">
                <a:solidFill>
                  <a:srgbClr val="0000FF"/>
                </a:solidFill>
              </a:rPr>
              <a:t>Гаяне</a:t>
            </a:r>
            <a:r>
              <a:rPr lang="ru-RU" sz="2000" b="1" dirty="0" smtClean="0">
                <a:solidFill>
                  <a:srgbClr val="0000FF"/>
                </a:solidFill>
              </a:rPr>
              <a:t/>
            </a:r>
            <a:br>
              <a:rPr lang="ru-RU" sz="2000" b="1" dirty="0" smtClean="0">
                <a:solidFill>
                  <a:srgbClr val="0000FF"/>
                </a:solidFill>
              </a:rPr>
            </a:br>
            <a:r>
              <a:rPr lang="ru-RU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с 10:00 </a:t>
            </a:r>
            <a:r>
              <a:rPr lang="en-US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~ </a:t>
            </a:r>
            <a:r>
              <a:rPr lang="ru-RU" sz="2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до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1</a:t>
            </a: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7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:00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 самом сердце </a:t>
            </a:r>
            <a:r>
              <a:rPr lang="ru-RU" sz="2000" dirty="0" err="1"/>
              <a:t>Вагаршапата</a:t>
            </a:r>
            <a:r>
              <a:rPr lang="ru-RU" sz="2000" dirty="0"/>
              <a:t> – одного из наиболее значительных культурных и религиозных центров Армении, как Ватикан в центре Рима, – расположен Святой Первопрестольный Эчмиадзин: не только духовная столица армян, но и первая христианская церковь в мире! Как известно, в 301 году Армения первой в мире провозгласила христианство государственной религией, и в том же году состоялось заложение первого камня в фундамент будущего храма во время правления царя </a:t>
            </a:r>
            <a:r>
              <a:rPr lang="ru-RU" sz="2000" dirty="0" err="1"/>
              <a:t>Трдата</a:t>
            </a:r>
            <a:r>
              <a:rPr lang="ru-RU" sz="2000" dirty="0"/>
              <a:t> III.</a:t>
            </a:r>
            <a:endParaRPr lang="ru-RU" sz="2000" dirty="0">
              <a:solidFill>
                <a:srgbClr val="0000FF"/>
              </a:solidFill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FF0000"/>
                </a:solidFill>
              </a:rPr>
              <a:t>2-я половина дня | </a:t>
            </a:r>
            <a:r>
              <a:rPr lang="ru-RU" sz="2000" dirty="0" smtClean="0">
                <a:solidFill>
                  <a:srgbClr val="FF0000"/>
                </a:solidFill>
              </a:rPr>
              <a:t>Обед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0000FF"/>
                </a:solidFill>
              </a:rPr>
              <a:t>Крепость </a:t>
            </a:r>
            <a:r>
              <a:rPr lang="ru-RU" sz="2000" b="1" dirty="0" err="1">
                <a:solidFill>
                  <a:srgbClr val="0000FF"/>
                </a:solidFill>
              </a:rPr>
              <a:t>Амберд</a:t>
            </a:r>
            <a:r>
              <a:rPr lang="ru-RU" sz="2000" b="1" dirty="0">
                <a:solidFill>
                  <a:srgbClr val="0000FF"/>
                </a:solidFill>
              </a:rPr>
              <a:t> – Ереван </a:t>
            </a:r>
            <a:r>
              <a:rPr lang="ru-RU" sz="2000" dirty="0" smtClean="0"/>
              <a:t>(</a:t>
            </a:r>
            <a:r>
              <a:rPr lang="ru-RU" sz="2000" dirty="0"/>
              <a:t>с октября по май Цахкадзор)</a:t>
            </a:r>
            <a:r>
              <a:rPr lang="ru-RU" sz="2000" b="1" dirty="0"/>
              <a:t> </a:t>
            </a:r>
            <a:br>
              <a:rPr lang="ru-RU" sz="2000" b="1" dirty="0"/>
            </a:br>
            <a:r>
              <a:rPr lang="ru-RU" sz="2000" dirty="0"/>
              <a:t>На южном склоне самой высокой на территории современной Армении горы Арагац, обращенном к Араратской долине, находится крепость-замок </a:t>
            </a:r>
            <a:r>
              <a:rPr lang="ru-RU" sz="2000" dirty="0" err="1"/>
              <a:t>Амберд</a:t>
            </a:r>
            <a:r>
              <a:rPr lang="ru-RU" sz="2000" dirty="0"/>
              <a:t>, бывшая в средневековье родовым владением армянских князей </a:t>
            </a:r>
            <a:r>
              <a:rPr lang="ru-RU" sz="2000" dirty="0" err="1"/>
              <a:t>Пахлавуни</a:t>
            </a:r>
            <a:r>
              <a:rPr lang="ru-RU" sz="2000" dirty="0"/>
              <a:t>. В 1026 году, по повелению прославленного военачальника </a:t>
            </a:r>
            <a:r>
              <a:rPr lang="ru-RU" sz="2000" dirty="0" err="1"/>
              <a:t>Ваграма</a:t>
            </a:r>
            <a:r>
              <a:rPr lang="ru-RU" sz="2000" dirty="0"/>
              <a:t> </a:t>
            </a:r>
            <a:r>
              <a:rPr lang="ru-RU" sz="2000" dirty="0" err="1"/>
              <a:t>Пахлавуни</a:t>
            </a:r>
            <a:r>
              <a:rPr lang="ru-RU" sz="2000" dirty="0"/>
              <a:t>, в крепости, на суровом утесе, сооружается одна из лучших по своему благородному изяществу церквей.</a:t>
            </a:r>
            <a:endParaRPr lang="ru-RU" sz="2000" dirty="0" smtClean="0">
              <a:solidFill>
                <a:srgbClr val="FF0000"/>
              </a:solidFill>
            </a:endParaRPr>
          </a:p>
          <a:p>
            <a:endParaRPr lang="ru-RU" sz="2000" dirty="0">
              <a:solidFill>
                <a:srgbClr val="FF0000"/>
              </a:solidFill>
            </a:endParaRPr>
          </a:p>
          <a:p>
            <a:endParaRPr lang="ru-RU" sz="2000" dirty="0" smtClean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50" y="1102783"/>
            <a:ext cx="3667978" cy="764163"/>
          </a:xfrm>
          <a:prstGeom prst="rect">
            <a:avLst/>
          </a:prstGeom>
        </p:spPr>
      </p:pic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67F2-EC8F-40FB-BED3-D9DB3798053E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636" y="2340565"/>
            <a:ext cx="4558718" cy="341903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411" y="10125883"/>
            <a:ext cx="4688699" cy="351652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633" y="6239702"/>
            <a:ext cx="4576944" cy="3432708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351129" y="1214649"/>
            <a:ext cx="3452884" cy="503307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ДЕНЬ </a:t>
            </a:r>
            <a:r>
              <a:rPr lang="en-US" sz="3200" dirty="0" smtClean="0">
                <a:solidFill>
                  <a:schemeClr val="bg1"/>
                </a:solidFill>
              </a:rPr>
              <a:t>3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16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752"/>
            <a:ext cx="5078463" cy="12466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9366"/>
            <a:ext cx="5689883" cy="864285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340568"/>
            <a:ext cx="5751512" cy="12726340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1-я половина дня</a:t>
            </a:r>
            <a:br>
              <a:rPr lang="ru-RU" sz="2000" dirty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0000FF"/>
                </a:solidFill>
              </a:rPr>
              <a:t>Ереванский </a:t>
            </a:r>
            <a:r>
              <a:rPr lang="ru-RU" sz="2000" b="1" dirty="0">
                <a:solidFill>
                  <a:srgbClr val="0000FF"/>
                </a:solidFill>
              </a:rPr>
              <a:t>Коньячный </a:t>
            </a:r>
            <a:r>
              <a:rPr lang="ru-RU" sz="2000" b="1" dirty="0" smtClean="0">
                <a:solidFill>
                  <a:srgbClr val="0000FF"/>
                </a:solidFill>
              </a:rPr>
              <a:t>Завод</a:t>
            </a:r>
            <a:r>
              <a:rPr lang="ru-RU" sz="20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sz="20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(компания оставляет за собой право на перенос тура</a:t>
            </a:r>
            <a:r>
              <a:rPr lang="ru-RU" sz="2000" dirty="0" smtClean="0"/>
              <a:t>)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Окунуться в святая святых армянского </a:t>
            </a:r>
            <a:r>
              <a:rPr lang="ru-RU" sz="2000" dirty="0" err="1"/>
              <a:t>коньякоделия</a:t>
            </a:r>
            <a:r>
              <a:rPr lang="ru-RU" sz="2000" dirty="0"/>
              <a:t>, испробовать несколько видов истинно благородного напитка, стать посвященным в секреты ремесла, встретиться с ангелами в центре Еревана, к тому же, узнать много интересного – о тайной связи Сталина и Черчилля, о том, как готовится кошерный коньяк, о перерождении </a:t>
            </a:r>
            <a:r>
              <a:rPr lang="ru-RU" sz="2000" dirty="0" err="1"/>
              <a:t>Эриваньской</a:t>
            </a:r>
            <a:r>
              <a:rPr lang="ru-RU" sz="2000" dirty="0"/>
              <a:t> крепости, об именных бочках, тостах и многом другом вы никогда не сможете, если пропустите экскурсию на знаменитый Ереванский коньячный завод – Там, где «коньяк не пьют, им наслаждаются». Вам по-французски, с шоколадом? по- </a:t>
            </a:r>
            <a:r>
              <a:rPr lang="ru-RU" sz="2000" dirty="0" err="1"/>
              <a:t>русски</a:t>
            </a:r>
            <a:r>
              <a:rPr lang="ru-RU" sz="2000" dirty="0"/>
              <a:t>, с лимоном? Или по-армянски – с холодными сладкими персиками? Но, помните – как говорил Максим Горький: «Наверное, гораздо легче подняться на гору Арарат, чем из подвалов завода "Арарат</a:t>
            </a:r>
            <a:r>
              <a:rPr lang="ru-RU" sz="2000" dirty="0" smtClean="0"/>
              <a:t>"».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>
                <a:solidFill>
                  <a:srgbClr val="FF0000"/>
                </a:solidFill>
              </a:rPr>
              <a:t>2-я </a:t>
            </a:r>
            <a:r>
              <a:rPr lang="ru-RU" sz="2000" dirty="0">
                <a:solidFill>
                  <a:srgbClr val="FF0000"/>
                </a:solidFill>
              </a:rPr>
              <a:t>половина дня | </a:t>
            </a:r>
            <a:r>
              <a:rPr lang="ru-RU" sz="2000" dirty="0" smtClean="0">
                <a:solidFill>
                  <a:srgbClr val="FF0000"/>
                </a:solidFill>
              </a:rPr>
              <a:t>Обед</a:t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b="1" dirty="0">
                <a:solidFill>
                  <a:srgbClr val="0000FF"/>
                </a:solidFill>
              </a:rPr>
              <a:t>Свободное время.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/>
              <a:t>Рекомендуем посетить: Вернисаж и Центральный рынок. (Вернисаж открыт каждый день, но только малая часть. Основная большая часть работает субботу-воскресенье)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b="1" dirty="0">
                <a:solidFill>
                  <a:srgbClr val="0000FF"/>
                </a:solidFill>
              </a:rPr>
              <a:t>Трансфер в аэропорт.</a:t>
            </a:r>
            <a:endParaRPr lang="ru-RU" sz="1800" dirty="0">
              <a:solidFill>
                <a:srgbClr val="0000FF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50" y="1102783"/>
            <a:ext cx="3667978" cy="764163"/>
          </a:xfrm>
          <a:prstGeom prst="rect">
            <a:avLst/>
          </a:prstGeom>
        </p:spPr>
      </p:pic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67F2-EC8F-40FB-BED3-D9DB3798053E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412" y="6281624"/>
            <a:ext cx="4576941" cy="3432706"/>
          </a:xfrm>
          <a:prstGeom prst="rect">
            <a:avLst/>
          </a:prstGeom>
        </p:spPr>
      </p:pic>
      <p:pic>
        <p:nvPicPr>
          <p:cNvPr id="13" name="Рисунок 12" descr="C:\Users\admin\Desktop\Новая папка\IPROFFER\800x600 - ФОТО ДЛЯ НОВОГО УНИВЕР САЙТА\Арарат\с лого\ararat-tours-in-armenia-0001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636" y="2340568"/>
            <a:ext cx="4558717" cy="341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633" y="10125883"/>
            <a:ext cx="4576944" cy="3432708"/>
          </a:xfrm>
          <a:prstGeom prst="rect">
            <a:avLst/>
          </a:prstGeom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1351129" y="1214649"/>
            <a:ext cx="3452884" cy="5033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>
                <a:solidFill>
                  <a:schemeClr val="bg1"/>
                </a:solidFill>
              </a:rPr>
              <a:t>ДЕНЬ </a:t>
            </a:r>
            <a:r>
              <a:rPr lang="en-US" sz="3200" dirty="0" smtClean="0">
                <a:solidFill>
                  <a:schemeClr val="bg1"/>
                </a:solidFill>
              </a:rPr>
              <a:t>4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01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3752"/>
            <a:ext cx="5078463" cy="12466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9366"/>
            <a:ext cx="5689883" cy="8642858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340568"/>
            <a:ext cx="10708540" cy="11571108"/>
          </a:xfrm>
        </p:spPr>
        <p:txBody>
          <a:bodyPr>
            <a:normAutofit/>
          </a:bodyPr>
          <a:lstStyle/>
          <a:p>
            <a:r>
              <a:rPr lang="ru-RU" dirty="0" smtClean="0"/>
              <a:t>Внимание</a:t>
            </a:r>
            <a:r>
              <a:rPr lang="ru-RU" dirty="0"/>
              <a:t>!</a:t>
            </a:r>
            <a:br>
              <a:rPr lang="ru-RU" dirty="0"/>
            </a:br>
            <a:r>
              <a:rPr lang="ru-RU" dirty="0"/>
              <a:t>Цены указаны из расчета на 1-ого человека при двухместном размещении без авиаперелета! </a:t>
            </a:r>
          </a:p>
          <a:p>
            <a:pPr fontAlgn="base"/>
            <a:r>
              <a:rPr lang="ru-RU" b="1" dirty="0"/>
              <a:t>Гостиница</a:t>
            </a:r>
            <a:br>
              <a:rPr lang="ru-RU" b="1" dirty="0"/>
            </a:br>
            <a:r>
              <a:rPr lang="en-US" b="1" dirty="0" smtClean="0"/>
              <a:t>5</a:t>
            </a:r>
            <a:r>
              <a:rPr lang="ru-RU" b="1" dirty="0" smtClean="0"/>
              <a:t>* </a:t>
            </a:r>
            <a:r>
              <a:rPr lang="ru-RU" b="1" dirty="0"/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0 руб.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4</a:t>
            </a:r>
            <a:r>
              <a:rPr lang="ru-RU" b="1" dirty="0"/>
              <a:t>* – </a:t>
            </a:r>
            <a:r>
              <a:rPr lang="ru-RU" b="1" dirty="0">
                <a:solidFill>
                  <a:srgbClr val="FF0000"/>
                </a:solidFill>
              </a:rPr>
              <a:t>0 руб.</a:t>
            </a:r>
            <a:r>
              <a:rPr lang="ru-RU" dirty="0"/>
              <a:t/>
            </a:r>
            <a:br>
              <a:rPr lang="ru-RU" dirty="0"/>
            </a:br>
            <a:r>
              <a:rPr lang="en-US" b="1" dirty="0" smtClean="0"/>
              <a:t>3</a:t>
            </a:r>
            <a:r>
              <a:rPr lang="ru-RU" b="1" dirty="0" smtClean="0"/>
              <a:t>* </a:t>
            </a:r>
            <a:r>
              <a:rPr lang="ru-RU" b="1" dirty="0"/>
              <a:t>– </a:t>
            </a:r>
            <a:r>
              <a:rPr lang="ru-RU" b="1" dirty="0">
                <a:solidFill>
                  <a:srgbClr val="FF0000"/>
                </a:solidFill>
              </a:rPr>
              <a:t>0 руб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Доплата за одноместное размещение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5</a:t>
            </a:r>
            <a:r>
              <a:rPr lang="ru-RU" b="1" dirty="0" smtClean="0"/>
              <a:t>* </a:t>
            </a:r>
            <a:r>
              <a:rPr lang="ru-RU" b="1" dirty="0"/>
              <a:t>- </a:t>
            </a:r>
            <a:r>
              <a:rPr lang="ru-RU" b="1" dirty="0" smtClean="0">
                <a:solidFill>
                  <a:srgbClr val="FF0000"/>
                </a:solidFill>
              </a:rPr>
              <a:t>0 </a:t>
            </a:r>
            <a:r>
              <a:rPr lang="ru-RU" b="1" dirty="0">
                <a:solidFill>
                  <a:srgbClr val="FF0000"/>
                </a:solidFill>
              </a:rPr>
              <a:t>руб.</a:t>
            </a:r>
            <a:r>
              <a:rPr lang="ru-RU" dirty="0"/>
              <a:t/>
            </a:r>
            <a:br>
              <a:rPr lang="ru-RU" dirty="0"/>
            </a:br>
            <a:r>
              <a:rPr lang="en-US" b="1" dirty="0" smtClean="0"/>
              <a:t>4</a:t>
            </a:r>
            <a:r>
              <a:rPr lang="ru-RU" b="1" dirty="0" smtClean="0"/>
              <a:t>* </a:t>
            </a:r>
            <a:r>
              <a:rPr lang="ru-RU" b="1" dirty="0"/>
              <a:t>- </a:t>
            </a:r>
            <a:r>
              <a:rPr lang="ru-RU" b="1" dirty="0" smtClean="0">
                <a:solidFill>
                  <a:srgbClr val="FF0000"/>
                </a:solidFill>
              </a:rPr>
              <a:t>0 </a:t>
            </a:r>
            <a:r>
              <a:rPr lang="ru-RU" b="1" dirty="0">
                <a:solidFill>
                  <a:srgbClr val="FF0000"/>
                </a:solidFill>
              </a:rPr>
              <a:t>руб. </a:t>
            </a: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3</a:t>
            </a:r>
            <a:r>
              <a:rPr lang="ru-RU" b="1" dirty="0"/>
              <a:t>* - </a:t>
            </a:r>
            <a:r>
              <a:rPr lang="ru-RU" b="1" dirty="0" smtClean="0">
                <a:solidFill>
                  <a:srgbClr val="FF0000"/>
                </a:solidFill>
              </a:rPr>
              <a:t>0 </a:t>
            </a:r>
            <a:r>
              <a:rPr lang="ru-RU" b="1" dirty="0">
                <a:solidFill>
                  <a:srgbClr val="FF0000"/>
                </a:solidFill>
              </a:rPr>
              <a:t>руб. </a:t>
            </a:r>
            <a:r>
              <a:rPr lang="ru-RU" b="1" dirty="0"/>
              <a:t> </a:t>
            </a:r>
            <a:endParaRPr lang="ru-RU" dirty="0"/>
          </a:p>
          <a:p>
            <a:pPr fontAlgn="base"/>
            <a:r>
              <a:rPr lang="ru-RU" dirty="0"/>
              <a:t/>
            </a:r>
            <a:br>
              <a:rPr lang="ru-RU" dirty="0"/>
            </a:br>
            <a:r>
              <a:rPr lang="ru-RU" dirty="0"/>
              <a:t>Дети до 6 лет - бесплатно</a:t>
            </a:r>
            <a:br>
              <a:rPr lang="ru-RU" dirty="0"/>
            </a:br>
            <a:r>
              <a:rPr lang="ru-RU" dirty="0"/>
              <a:t>Дети от 6 до 12 лет - скидка 50% от стоимости тура</a:t>
            </a:r>
          </a:p>
          <a:p>
            <a:pPr fontAlgn="base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В стоимость входит:</a:t>
            </a:r>
          </a:p>
          <a:p>
            <a:pPr marL="342900" lvl="0" indent="-342900" fontAlgn="base">
              <a:buFont typeface="Arial" panose="020B0500000000000000" pitchFamily="34" charset="0"/>
              <a:buChar char="•"/>
            </a:pPr>
            <a:r>
              <a:rPr lang="ru-RU" sz="2400" dirty="0"/>
              <a:t>Встреча (С табличкой «</a:t>
            </a:r>
            <a:r>
              <a:rPr lang="ru-RU" sz="2400" b="1" dirty="0"/>
              <a:t>ЕРЕВАН ТРЕВЕЛ</a:t>
            </a:r>
            <a:r>
              <a:rPr lang="ru-RU" sz="2400" dirty="0"/>
              <a:t>»)</a:t>
            </a:r>
          </a:p>
          <a:p>
            <a:pPr marL="342900" lvl="0" indent="-342900" fontAlgn="base">
              <a:buFont typeface="Arial" panose="020B0500000000000000" pitchFamily="34" charset="0"/>
              <a:buChar char="•"/>
            </a:pPr>
            <a:r>
              <a:rPr lang="ru-RU" sz="2400" dirty="0"/>
              <a:t>Трансферы Аэропорт – Гостиница – Аэропорт</a:t>
            </a:r>
          </a:p>
          <a:p>
            <a:pPr marL="342900" lvl="0" indent="-342900" fontAlgn="base">
              <a:buFont typeface="Arial" panose="020B0500000000000000" pitchFamily="34" charset="0"/>
              <a:buChar char="•"/>
            </a:pPr>
            <a:r>
              <a:rPr lang="ru-RU" sz="2400" dirty="0"/>
              <a:t>Проживание в гостинице </a:t>
            </a:r>
          </a:p>
          <a:p>
            <a:pPr marL="342900" lvl="0" indent="-342900" fontAlgn="base">
              <a:buFont typeface="Arial" panose="020B0500000000000000" pitchFamily="34" charset="0"/>
              <a:buChar char="•"/>
            </a:pPr>
            <a:r>
              <a:rPr lang="ru-RU" sz="2400" dirty="0"/>
              <a:t>Завтраки, </a:t>
            </a:r>
            <a:r>
              <a:rPr lang="ru-RU" sz="2400" dirty="0" smtClean="0"/>
              <a:t>обеды</a:t>
            </a:r>
            <a:r>
              <a:rPr lang="hy-AM" sz="2400" dirty="0" smtClean="0"/>
              <a:t>, </a:t>
            </a:r>
            <a:r>
              <a:rPr lang="en-US" sz="2400" dirty="0" smtClean="0"/>
              <a:t>1 </a:t>
            </a:r>
            <a:r>
              <a:rPr lang="ru-RU" sz="2400" dirty="0" smtClean="0"/>
              <a:t>ужин</a:t>
            </a:r>
            <a:endParaRPr lang="ru-RU" sz="2400" dirty="0"/>
          </a:p>
          <a:p>
            <a:pPr marL="342900" lvl="0" indent="-342900" fontAlgn="base">
              <a:buFont typeface="Arial" panose="020B0500000000000000" pitchFamily="34" charset="0"/>
              <a:buChar char="•"/>
            </a:pPr>
            <a:r>
              <a:rPr lang="ru-RU" sz="2400" dirty="0"/>
              <a:t>Комфортабельный транспорт </a:t>
            </a:r>
            <a:r>
              <a:rPr lang="ru-RU" sz="2400" dirty="0" smtClean="0"/>
              <a:t>с </a:t>
            </a:r>
            <a:r>
              <a:rPr lang="ru-RU" sz="2400" dirty="0"/>
              <a:t>водителем на весь маршрут</a:t>
            </a:r>
          </a:p>
          <a:p>
            <a:pPr marL="342900" lvl="0" indent="-342900" fontAlgn="base">
              <a:buFont typeface="Arial" panose="020B0500000000000000" pitchFamily="34" charset="0"/>
              <a:buChar char="•"/>
            </a:pPr>
            <a:r>
              <a:rPr lang="ru-RU" sz="2400" dirty="0"/>
              <a:t>Все указанные экскурсии</a:t>
            </a:r>
          </a:p>
          <a:p>
            <a:pPr marL="342900" lvl="0" indent="-342900" fontAlgn="base">
              <a:buFont typeface="Arial" panose="020B0500000000000000" pitchFamily="34" charset="0"/>
              <a:buChar char="•"/>
            </a:pPr>
            <a:r>
              <a:rPr lang="ru-RU" sz="2400" dirty="0"/>
              <a:t>Русскоговорящий сопровождающий Гид</a:t>
            </a:r>
          </a:p>
          <a:p>
            <a:pPr marL="342900" lvl="0" indent="-342900" fontAlgn="base">
              <a:buFont typeface="Arial" panose="020B0500000000000000" pitchFamily="34" charset="0"/>
              <a:buChar char="•"/>
            </a:pPr>
            <a:r>
              <a:rPr lang="ru-RU" sz="2400" dirty="0"/>
              <a:t>Входные билеты на указанные музеи и культурные центры</a:t>
            </a:r>
          </a:p>
          <a:p>
            <a:pPr marL="342900" lvl="0" indent="-342900" fontAlgn="base">
              <a:buFont typeface="Arial" panose="020B0500000000000000" pitchFamily="34" charset="0"/>
              <a:buChar char="•"/>
            </a:pPr>
            <a:r>
              <a:rPr lang="ru-RU" sz="2400" dirty="0"/>
              <a:t>Туристическая карта Армении</a:t>
            </a:r>
          </a:p>
          <a:p>
            <a:pPr marL="342900" lvl="0" indent="-342900" fontAlgn="base">
              <a:buFont typeface="Arial" panose="020B0500000000000000" pitchFamily="34" charset="0"/>
              <a:buChar char="•"/>
            </a:pPr>
            <a:r>
              <a:rPr lang="ru-RU" sz="2400" dirty="0"/>
              <a:t>Журнал «</a:t>
            </a:r>
            <a:r>
              <a:rPr lang="ru-RU" sz="2400" u="sng" dirty="0">
                <a:hlinkClick r:id="rId4"/>
              </a:rPr>
              <a:t>АРМЕНИЯ Туристическая</a:t>
            </a:r>
            <a:r>
              <a:rPr lang="ru-RU" sz="2400" dirty="0"/>
              <a:t>»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350" y="1102783"/>
            <a:ext cx="3667978" cy="764163"/>
          </a:xfrm>
          <a:prstGeom prst="rect">
            <a:avLst/>
          </a:prstGeom>
        </p:spPr>
      </p:pic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67F2-EC8F-40FB-BED3-D9DB3798053E}" type="datetime1">
              <a:rPr lang="ru-RU" smtClean="0"/>
              <a:pPr/>
              <a:t>30.08.2022</a:t>
            </a:fld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78FD7-C8ED-4445-A873-456F05A77840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351129" y="1214649"/>
            <a:ext cx="3452884" cy="50330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СТОИМОСТЬ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051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763</TotalTime>
  <Words>62</Words>
  <Application>Microsoft Office PowerPoint</Application>
  <PresentationFormat>Произвольный</PresentationFormat>
  <Paragraphs>48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ПРОГРАММА Армения – 4 Classic  Индивидуальный</vt:lpstr>
      <vt:lpstr>ДЕНЬ 1</vt:lpstr>
      <vt:lpstr>Слайд 3</vt:lpstr>
      <vt:lpstr>ДЕНЬ 3</vt:lpstr>
      <vt:lpstr>Слайд 5</vt:lpstr>
      <vt:lpstr>СТОИМОСТЬ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admin</cp:lastModifiedBy>
  <cp:revision>325</cp:revision>
  <dcterms:created xsi:type="dcterms:W3CDTF">2018-04-18T15:52:28Z</dcterms:created>
  <dcterms:modified xsi:type="dcterms:W3CDTF">2022-08-29T20:09:06Z</dcterms:modified>
</cp:coreProperties>
</file>