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10"/>
  </p:notesMasterIdLst>
  <p:sldIdLst>
    <p:sldId id="284" r:id="rId2"/>
    <p:sldId id="267" r:id="rId3"/>
    <p:sldId id="269" r:id="rId4"/>
    <p:sldId id="277" r:id="rId5"/>
    <p:sldId id="273" r:id="rId6"/>
    <p:sldId id="270" r:id="rId7"/>
    <p:sldId id="271" r:id="rId8"/>
    <p:sldId id="282" r:id="rId9"/>
  </p:sldIdLst>
  <p:sldSz cx="12192000" cy="1625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6408" autoAdjust="0"/>
  </p:normalViewPr>
  <p:slideViewPr>
    <p:cSldViewPr snapToGrid="0">
      <p:cViewPr varScale="1">
        <p:scale>
          <a:sx n="47" d="100"/>
          <a:sy n="47" d="100"/>
        </p:scale>
        <p:origin x="-3030" y="-114"/>
      </p:cViewPr>
      <p:guideLst>
        <p:guide orient="horz" pos="5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72E24-FE5B-45B7-A90A-C6A72172F409}" type="datetimeFigureOut">
              <a:rPr lang="ru-RU" smtClean="0"/>
              <a:pPr/>
              <a:t>10.09.2022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3EAC-BC0D-4207-AAFA-84DEAF757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14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EF8-3D11-4F9F-9540-9639A0DA8732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32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2ACD-F5C9-4B42-8EE8-30B0785BB91D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59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7C57-1087-4232-A67C-49E00B10E774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86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2006-0FEB-4246-9AFB-69A8FDD445FE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88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B40-50C4-449A-AE4D-E7FBFE3F4D3C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93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6FB-074E-415B-AD60-38BB01979A7C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73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23B1-DD78-439C-A3EF-9B669992199A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9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4AF-C6AB-478C-B194-6B75FAEB0948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04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2BA-E8CB-4F0C-B865-175C2F4023EE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1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624E-17F0-4461-8EA1-A9E3F1C90BE7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47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3C0-248B-4B56-B044-77233B747795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35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C499-2C91-4B1B-8274-C72E2A87462C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8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erevantravel.ru/" TargetMode="External"/><Relationship Id="rId5" Type="http://schemas.openxmlformats.org/officeDocument/2006/relationships/hyperlink" Target="mailto:info@yerevantravel.am" TargetMode="External"/><Relationship Id="rId4" Type="http://schemas.openxmlformats.org/officeDocument/2006/relationships/hyperlink" Target="mailto:info@yerevantravel.ru" TargetMode="Externa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://armeniatouris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99" y="2287170"/>
            <a:ext cx="5971846" cy="597184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68"/>
            <a:ext cx="12192000" cy="725728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114550" y="9306554"/>
            <a:ext cx="7962900" cy="1716751"/>
          </a:xfrm>
        </p:spPr>
        <p:txBody>
          <a:bodyPr>
            <a:normAutofit/>
          </a:bodyPr>
          <a:lstStyle/>
          <a:p>
            <a:r>
              <a:rPr lang="ru-RU" sz="2400" dirty="0"/>
              <a:t>ПРОГРАММА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sz="4800" b="1" dirty="0" smtClean="0"/>
              <a:t>Армения </a:t>
            </a:r>
            <a:r>
              <a:rPr lang="ru-RU" sz="4800" b="1" dirty="0"/>
              <a:t>– </a:t>
            </a:r>
            <a:r>
              <a:rPr lang="ru-RU" sz="4800" b="1" dirty="0" smtClean="0"/>
              <a:t>6 </a:t>
            </a:r>
            <a:r>
              <a:rPr lang="en-US" sz="4800" b="1" dirty="0" smtClean="0"/>
              <a:t>Maximum</a:t>
            </a:r>
            <a:br>
              <a:rPr lang="en-US" sz="4800" b="1" dirty="0" smtClean="0"/>
            </a:br>
            <a:r>
              <a:rPr lang="ru-RU" sz="3600" b="1" dirty="0" smtClean="0"/>
              <a:t>Индивидуальный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44B9-0E1C-4704-ADDD-4EA7C2F83EEE}" type="datetime1">
              <a:rPr lang="ru-RU" smtClean="0"/>
              <a:pPr/>
              <a:t>10.09.2022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295877" y="12870801"/>
            <a:ext cx="4747833" cy="2381886"/>
          </a:xfrm>
          <a:prstGeom prst="rect">
            <a:avLst/>
          </a:prstGeom>
        </p:spPr>
        <p:txBody>
          <a:bodyPr vert="horz" lIns="216747" tIns="108373" rIns="216747" bIns="10837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Москве:</a:t>
            </a:r>
          </a:p>
          <a:p>
            <a:pPr algn="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+7 495 205 09 01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+7 901 578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42 41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info@yerevantravel.ru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ПН-ПТ 10:00 - 1:00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115088, Москва, Россия,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2-й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Южнопортовый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-д, 16с9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164055" y="12870800"/>
            <a:ext cx="4723856" cy="2381887"/>
          </a:xfrm>
          <a:prstGeom prst="rect">
            <a:avLst/>
          </a:prstGeom>
        </p:spPr>
        <p:txBody>
          <a:bodyPr vert="horz" lIns="216747" tIns="108373" rIns="216747" bIns="10837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Ереване:</a:t>
            </a:r>
          </a:p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+374 10 30 40 50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+374 77 78 42 41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info@yerevantravel.am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ПН-ПТ 10:00 - 1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:00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0019, Ереван, Армения,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Маршала Баграмяна пр-т, 50А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71258" y="15276189"/>
            <a:ext cx="23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6"/>
              </a:rPr>
              <a:t>www.yerevantravel.ru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71" y="11744716"/>
            <a:ext cx="4057130" cy="8148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42" y="-602519"/>
            <a:ext cx="6303060" cy="5515178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260334" y="827630"/>
            <a:ext cx="4320970" cy="2563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Заказчик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algn="l"/>
            <a:endParaRPr lang="ru-RU" sz="2000" b="1" dirty="0" smtClean="0"/>
          </a:p>
          <a:p>
            <a:pPr algn="l"/>
            <a:r>
              <a:rPr lang="ru-RU" sz="2000" b="1" dirty="0" smtClean="0"/>
              <a:t>Контакты</a:t>
            </a:r>
            <a:r>
              <a:rPr lang="en-US" sz="2000" b="1" dirty="0" smtClean="0"/>
              <a:t>:</a:t>
            </a:r>
          </a:p>
          <a:p>
            <a:pPr algn="l"/>
            <a:endParaRPr lang="en-US" sz="2000" b="1" dirty="0"/>
          </a:p>
          <a:p>
            <a:pPr algn="l"/>
            <a:r>
              <a:rPr lang="ru-RU" sz="2000" b="1" dirty="0" smtClean="0"/>
              <a:t>Дата поездки</a:t>
            </a:r>
            <a:r>
              <a:rPr lang="en-US" sz="2000" b="1" dirty="0" smtClean="0"/>
              <a:t>:</a:t>
            </a:r>
          </a:p>
          <a:p>
            <a:pPr algn="l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5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/>
              <a:t>Прибытие в Ереван. 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Трансфер в гостиницу. Свободное время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2-я половина дня</a:t>
            </a:r>
            <a:r>
              <a:rPr lang="ru-RU" sz="2000" dirty="0" smtClean="0">
                <a:solidFill>
                  <a:srgbClr val="FF0000"/>
                </a:solidFill>
              </a:rPr>
              <a:t> | Обед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r>
              <a:rPr lang="ru-RU" sz="2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Обзорная экскурсия по Еревану</a:t>
            </a:r>
            <a:r>
              <a:rPr lang="ru-RU" sz="2000" dirty="0" smtClean="0">
                <a:cs typeface="Arial" panose="020B0604020202020204" pitchFamily="34" charset="0"/>
              </a:rPr>
              <a:t> </a:t>
            </a:r>
            <a:endParaRPr lang="ru-RU" sz="2000" dirty="0" smtClean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000" dirty="0" smtClean="0">
                <a:cs typeface="Arial" panose="020B0604020202020204" pitchFamily="34" charset="0"/>
              </a:rPr>
              <a:t>Путешествие по отметившей недавно свое 2800-летие столице Армении начнется с ее географического центра – площади Республики. После чего посетим привокзальная площадь, где находится один из символов Еревана – памятник герою средневекового армянского эпоса, богатырю Давиду Сасунскому. Затем, проехав мимо Кольцевого бульвара, поднимемся к парку Победы, откуда открывается захватывающий панорамный вид города и библейского Арарата. Далее ожидается прогулка по ереванскому Каскаду – музею под открытым небом, затем – по проспекту, носящему имя создателя армянского алфавита </a:t>
            </a:r>
            <a:r>
              <a:rPr lang="ru-RU" sz="2000" dirty="0" err="1" smtClean="0">
                <a:cs typeface="Arial" panose="020B0604020202020204" pitchFamily="34" charset="0"/>
              </a:rPr>
              <a:t>Месропа</a:t>
            </a:r>
            <a:r>
              <a:rPr lang="ru-RU" sz="2000" dirty="0" smtClean="0">
                <a:cs typeface="Arial" panose="020B0604020202020204" pitchFamily="34" charset="0"/>
              </a:rPr>
              <a:t> Маштоца, увидим мэрию Еревана, Спортивно-концертный комплекс на холме </a:t>
            </a:r>
            <a:r>
              <a:rPr lang="ru-RU" sz="2000" dirty="0" err="1" smtClean="0">
                <a:cs typeface="Arial" panose="020B0604020202020204" pitchFamily="34" charset="0"/>
              </a:rPr>
              <a:t>Цицернакаберд</a:t>
            </a:r>
            <a:r>
              <a:rPr lang="ru-RU" sz="2000" dirty="0" smtClean="0">
                <a:cs typeface="Arial" panose="020B0604020202020204" pitchFamily="34" charset="0"/>
              </a:rPr>
              <a:t> и закончим экскурсию на Театральной площади у Национального академического театра оперы и балета им. </a:t>
            </a:r>
            <a:r>
              <a:rPr lang="ru-RU" sz="2000" dirty="0" err="1" smtClean="0">
                <a:cs typeface="Arial" panose="020B0604020202020204" pitchFamily="34" charset="0"/>
              </a:rPr>
              <a:t>Спендиарова</a:t>
            </a:r>
            <a:r>
              <a:rPr lang="ru-RU" sz="2000" dirty="0" smtClean="0">
                <a:cs typeface="Arial" panose="020B0604020202020204" pitchFamily="34" charset="0"/>
              </a:rPr>
              <a:t>. Здесь же находятся Лебединое озеро и памятники известным армянским представителям культуры – композиторам </a:t>
            </a:r>
            <a:r>
              <a:rPr lang="ru-RU" sz="2000" dirty="0" err="1" smtClean="0">
                <a:cs typeface="Arial" panose="020B0604020202020204" pitchFamily="34" charset="0"/>
              </a:rPr>
              <a:t>Араму</a:t>
            </a:r>
            <a:r>
              <a:rPr lang="ru-RU" sz="2000" dirty="0" smtClean="0">
                <a:cs typeface="Arial" panose="020B0604020202020204" pitchFamily="34" charset="0"/>
              </a:rPr>
              <a:t> Хачатуряну, Александру </a:t>
            </a:r>
            <a:r>
              <a:rPr lang="ru-RU" sz="2000" dirty="0" err="1" smtClean="0">
                <a:cs typeface="Arial" panose="020B0604020202020204" pitchFamily="34" charset="0"/>
              </a:rPr>
              <a:t>Спендиарову</a:t>
            </a:r>
            <a:r>
              <a:rPr lang="ru-RU" sz="2000" dirty="0" smtClean="0"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cs typeface="Arial" panose="020B0604020202020204" pitchFamily="34" charset="0"/>
              </a:rPr>
              <a:t>Арно</a:t>
            </a:r>
            <a:r>
              <a:rPr lang="ru-RU" sz="2000" dirty="0" smtClean="0"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cs typeface="Arial" panose="020B0604020202020204" pitchFamily="34" charset="0"/>
              </a:rPr>
              <a:t>Бабаджаняну</a:t>
            </a:r>
            <a:r>
              <a:rPr lang="ru-RU" sz="2000" dirty="0" smtClean="0">
                <a:cs typeface="Arial" panose="020B0604020202020204" pitchFamily="34" charset="0"/>
              </a:rPr>
              <a:t>, поэту и писателю </a:t>
            </a:r>
            <a:r>
              <a:rPr lang="ru-RU" sz="2000" dirty="0" err="1" smtClean="0">
                <a:cs typeface="Arial" panose="020B0604020202020204" pitchFamily="34" charset="0"/>
              </a:rPr>
              <a:t>Ованесу</a:t>
            </a:r>
            <a:r>
              <a:rPr lang="ru-RU" sz="2000" dirty="0" smtClean="0">
                <a:cs typeface="Arial" panose="020B0604020202020204" pitchFamily="34" charset="0"/>
              </a:rPr>
              <a:t> Туманяну.</a:t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</a:rPr>
              <a:t>| </a:t>
            </a:r>
            <a:r>
              <a:rPr lang="ru-RU" sz="2000" dirty="0" smtClean="0">
                <a:solidFill>
                  <a:srgbClr val="FF0000"/>
                </a:solidFill>
              </a:rPr>
              <a:t>Приветственный ужин</a:t>
            </a:r>
            <a:endParaRPr lang="ru-RU" sz="2000" dirty="0">
              <a:solidFill>
                <a:srgbClr val="0000FF"/>
              </a:solidFill>
            </a:endParaRPr>
          </a:p>
          <a:p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11" y="6295455"/>
            <a:ext cx="4592167" cy="34441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6" y="10203050"/>
            <a:ext cx="4580824" cy="34356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2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D8D4-85C6-4780-AB2B-9F7822F8B4D6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11" y="2340568"/>
            <a:ext cx="4575442" cy="3431582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51129" y="1214649"/>
            <a:ext cx="3452884" cy="503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>
                <a:solidFill>
                  <a:schemeClr val="bg1"/>
                </a:solidFill>
              </a:rPr>
              <a:t>ДЕНЬ </a:t>
            </a:r>
            <a:r>
              <a:rPr lang="en-US" sz="3200" smtClean="0">
                <a:solidFill>
                  <a:schemeClr val="bg1"/>
                </a:solidFill>
              </a:rPr>
              <a:t>1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8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>1-я половина </a:t>
            </a: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дня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Ереван </a:t>
            </a:r>
            <a:r>
              <a:rPr lang="en-US" sz="2000" b="1" dirty="0" smtClean="0">
                <a:solidFill>
                  <a:srgbClr val="0000FF"/>
                </a:solidFill>
              </a:rPr>
              <a:t> - </a:t>
            </a:r>
            <a:r>
              <a:rPr lang="ru-RU" sz="2000" b="1" dirty="0" err="1" smtClean="0">
                <a:solidFill>
                  <a:srgbClr val="0000FF"/>
                </a:solidFill>
              </a:rPr>
              <a:t>Эчмиадзинский</a:t>
            </a:r>
            <a:r>
              <a:rPr lang="ru-RU" sz="2000" b="1" dirty="0" smtClean="0">
                <a:solidFill>
                  <a:srgbClr val="0000FF"/>
                </a:solidFill>
              </a:rPr>
              <a:t> кафедральный собор, Церкви Св. </a:t>
            </a:r>
            <a:r>
              <a:rPr lang="ru-RU" sz="2000" b="1" dirty="0" err="1" smtClean="0">
                <a:solidFill>
                  <a:srgbClr val="0000FF"/>
                </a:solidFill>
              </a:rPr>
              <a:t>Рипсиме</a:t>
            </a:r>
            <a:r>
              <a:rPr lang="ru-RU" sz="2000" b="1" dirty="0" smtClean="0">
                <a:solidFill>
                  <a:srgbClr val="0000FF"/>
                </a:solidFill>
              </a:rPr>
              <a:t> и Св. </a:t>
            </a:r>
            <a:r>
              <a:rPr lang="ru-RU" sz="2000" b="1" dirty="0" err="1" smtClean="0">
                <a:solidFill>
                  <a:srgbClr val="0000FF"/>
                </a:solidFill>
              </a:rPr>
              <a:t>Гаяне</a:t>
            </a:r>
            <a:r>
              <a:rPr lang="en-US" sz="2000" b="1" dirty="0" smtClean="0">
                <a:solidFill>
                  <a:srgbClr val="0000FF"/>
                </a:solidFill>
              </a:rPr>
              <a:t/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с 10:00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~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17:00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В самом сердце </a:t>
            </a:r>
            <a:r>
              <a:rPr lang="ru-RU" sz="2000" dirty="0" err="1" smtClean="0"/>
              <a:t>Вагаршапата</a:t>
            </a:r>
            <a:r>
              <a:rPr lang="ru-RU" sz="2000" dirty="0" smtClean="0"/>
              <a:t> – одного из наиболее значительных культурных и религиозных центров Армении, как Ватикан в центре Рима, – расположен Святой Первопрестольный Эчмиадзин: не только духовная столица армян, но и первая христианская церковь в мире! Как известно, в 301 году Армения первой в мире провозгласила христианство государственной религией, и в том же году состоялось заложение первого камня в фундамент будущего храма во время правления царя </a:t>
            </a:r>
            <a:r>
              <a:rPr lang="ru-RU" sz="2000" dirty="0" err="1" smtClean="0"/>
              <a:t>Трдата</a:t>
            </a:r>
            <a:r>
              <a:rPr lang="ru-RU" sz="2000" dirty="0" smtClean="0"/>
              <a:t> III. </a:t>
            </a: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2-я половина дня</a:t>
            </a:r>
            <a:r>
              <a:rPr lang="ru-RU" sz="2000" dirty="0" smtClean="0">
                <a:solidFill>
                  <a:srgbClr val="FF0000"/>
                </a:solidFill>
              </a:rPr>
              <a:t> | Обед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 Крепость </a:t>
            </a:r>
            <a:r>
              <a:rPr lang="ru-RU" sz="2000" b="1" dirty="0" err="1" smtClean="0">
                <a:solidFill>
                  <a:srgbClr val="0000FF"/>
                </a:solidFill>
              </a:rPr>
              <a:t>Гарни</a:t>
            </a:r>
            <a:r>
              <a:rPr lang="ru-RU" sz="2000" b="1" dirty="0" smtClean="0">
                <a:solidFill>
                  <a:srgbClr val="0000FF"/>
                </a:solidFill>
              </a:rPr>
              <a:t> - монастырь </a:t>
            </a:r>
            <a:r>
              <a:rPr lang="ru-RU" sz="2000" b="1" dirty="0" err="1" smtClean="0">
                <a:solidFill>
                  <a:srgbClr val="0000FF"/>
                </a:solidFill>
              </a:rPr>
              <a:t>Гегард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</a:rPr>
              <a:t>Ереван  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smtClean="0"/>
              <a:t>Предлагается совершить путешествие не только в пространстве, но и во времени: от язычества к христианству – от языческого храма Бога Солнца I века до «пещерного монастыря» </a:t>
            </a:r>
            <a:r>
              <a:rPr lang="ru-RU" sz="2000" dirty="0" err="1" smtClean="0"/>
              <a:t>Гегардаванк</a:t>
            </a:r>
            <a:r>
              <a:rPr lang="ru-RU" sz="2000" dirty="0" smtClean="0"/>
              <a:t>, название которого происходит от копья </a:t>
            </a:r>
            <a:r>
              <a:rPr lang="ru-RU" sz="2000" dirty="0" err="1" smtClean="0"/>
              <a:t>Лонгина</a:t>
            </a:r>
            <a:r>
              <a:rPr lang="ru-RU" sz="2000" dirty="0" smtClean="0"/>
              <a:t>. Именно этим копьем римский сотник пронзил тело Иисуса Христа на Кресте, а наконечник его в числе многих других реликвий был привезен апостолом </a:t>
            </a:r>
            <a:r>
              <a:rPr lang="ru-RU" sz="2000" dirty="0" err="1" smtClean="0"/>
              <a:t>Фаддеем</a:t>
            </a:r>
            <a:r>
              <a:rPr lang="ru-RU" sz="2000" dirty="0" smtClean="0"/>
              <a:t> в Армению. Долгое время хранилась эта святыня в монастырском комплексе </a:t>
            </a:r>
            <a:r>
              <a:rPr lang="ru-RU" sz="2000" dirty="0" err="1" smtClean="0"/>
              <a:t>Гегарда</a:t>
            </a:r>
            <a:r>
              <a:rPr lang="ru-RU" sz="2000" dirty="0" smtClean="0"/>
              <a:t> «копье»), а теперь ее можно увидеть в музее Эчмиадзина.</a:t>
            </a:r>
            <a:endParaRPr lang="ru-RU" sz="20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7E34-38A0-4544-968C-D49F1DCC838A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12" y="6282748"/>
            <a:ext cx="4576941" cy="3432706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51129" y="1214649"/>
            <a:ext cx="3452884" cy="50330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ДЕНЬ </a:t>
            </a:r>
            <a:r>
              <a:rPr lang="ru-RU" sz="3200" dirty="0" smtClean="0">
                <a:solidFill>
                  <a:schemeClr val="bg1"/>
                </a:solidFill>
              </a:rPr>
              <a:t>2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91" y="2315084"/>
            <a:ext cx="4575443" cy="34315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15" y="10287012"/>
            <a:ext cx="4576941" cy="3432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1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1-я половина дня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rgbClr val="0000FF"/>
                </a:solidFill>
              </a:rPr>
              <a:t>Ереван - Хор </a:t>
            </a:r>
            <a:r>
              <a:rPr lang="ru-RU" sz="2000" b="1" dirty="0" err="1">
                <a:solidFill>
                  <a:srgbClr val="0000FF"/>
                </a:solidFill>
              </a:rPr>
              <a:t>Вирап</a:t>
            </a:r>
            <a:r>
              <a:rPr lang="ru-RU" sz="2000" b="1" dirty="0">
                <a:solidFill>
                  <a:srgbClr val="0000FF"/>
                </a:solidFill>
              </a:rPr>
              <a:t> - винный завод </a:t>
            </a:r>
            <a:r>
              <a:rPr lang="ru-RU" sz="2000" b="1" dirty="0" err="1">
                <a:solidFill>
                  <a:srgbClr val="0000FF"/>
                </a:solidFill>
              </a:rPr>
              <a:t>Арени</a:t>
            </a:r>
            <a:r>
              <a:rPr lang="ru-RU" sz="2000" dirty="0"/>
              <a:t> 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с 10:00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~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19:00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случайно монастырь Хор Вирап («Глубокая темница») считается </a:t>
            </a:r>
            <a:r>
              <a:rPr lang="ru-RU" sz="2000" dirty="0" smtClean="0"/>
              <a:t>самым намоленным </a:t>
            </a:r>
            <a:r>
              <a:rPr lang="ru-RU" sz="2000" dirty="0"/>
              <a:t>местом в Армении – ведь именно в находящейся здесь тюрьме </a:t>
            </a:r>
            <a:r>
              <a:rPr lang="ru-RU" sz="2000" dirty="0" smtClean="0"/>
              <a:t>на протяжении </a:t>
            </a:r>
            <a:r>
              <a:rPr lang="ru-RU" sz="2000" dirty="0"/>
              <a:t>14 лет томился крестивший позже нашу страну Григорий </a:t>
            </a:r>
            <a:r>
              <a:rPr lang="ru-RU" sz="2000" dirty="0" smtClean="0"/>
              <a:t>Просветитель. Именно </a:t>
            </a:r>
            <a:r>
              <a:rPr lang="ru-RU" sz="2000" dirty="0"/>
              <a:t>здесь силой веры, силой своей молитвы он смог противостоять смерти, а </a:t>
            </a:r>
            <a:r>
              <a:rPr lang="ru-RU" sz="2000" dirty="0" smtClean="0"/>
              <a:t>затем подарил </a:t>
            </a:r>
            <a:r>
              <a:rPr lang="ru-RU" sz="2000" dirty="0"/>
              <a:t>Армении «новую жизнь» – именно так станут именовать после 301 </a:t>
            </a:r>
            <a:r>
              <a:rPr lang="ru-RU" sz="2000" dirty="0" smtClean="0"/>
              <a:t>года принятие </a:t>
            </a:r>
            <a:r>
              <a:rPr lang="ru-RU" sz="2000" dirty="0"/>
              <a:t>христианства как государственной религии. Отдельно стоит отметить, что </a:t>
            </a:r>
            <a:r>
              <a:rPr lang="ru-RU" sz="2000" dirty="0" smtClean="0"/>
              <a:t>из Хор </a:t>
            </a:r>
            <a:r>
              <a:rPr lang="ru-RU" sz="2000" dirty="0"/>
              <a:t>Вирапа открывается прекрасный вид: это самая близкая точка от </a:t>
            </a:r>
            <a:r>
              <a:rPr lang="ru-RU" sz="2000" dirty="0" smtClean="0"/>
              <a:t>символа Армении</a:t>
            </a:r>
            <a:r>
              <a:rPr lang="ru-RU" sz="2000" dirty="0"/>
              <a:t>, библейской горы Арарат – всего 7 км</a:t>
            </a:r>
            <a:r>
              <a:rPr lang="ru-RU" sz="2000" dirty="0" smtClean="0"/>
              <a:t>!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FF0000"/>
                </a:solidFill>
              </a:rPr>
              <a:t>2-я половина дня | Обед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0000FF"/>
                </a:solidFill>
              </a:rPr>
              <a:t>Монастырь </a:t>
            </a:r>
            <a:r>
              <a:rPr lang="ru-RU" sz="2000" b="1" dirty="0" err="1" smtClean="0">
                <a:solidFill>
                  <a:srgbClr val="0000FF"/>
                </a:solidFill>
              </a:rPr>
              <a:t>Нораванк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-</a:t>
            </a:r>
            <a:r>
              <a:rPr lang="ru-RU" sz="2000" b="1" dirty="0" smtClean="0">
                <a:solidFill>
                  <a:srgbClr val="0000FF"/>
                </a:solidFill>
              </a:rPr>
              <a:t> Горис </a:t>
            </a:r>
            <a:r>
              <a:rPr lang="ru-RU" sz="2000" dirty="0" smtClean="0"/>
              <a:t>(ночевка в Горисе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r>
              <a:rPr lang="ru-RU" sz="2000" dirty="0" smtClean="0"/>
              <a:t>Красные </a:t>
            </a:r>
            <a:r>
              <a:rPr lang="ru-RU" sz="2000" dirty="0"/>
              <a:t>скалы, живописное ущелье Амагу и уникальный монастырский </a:t>
            </a:r>
            <a:r>
              <a:rPr lang="ru-RU" sz="2000" dirty="0" smtClean="0"/>
              <a:t>комплекс Нораванк </a:t>
            </a:r>
            <a:r>
              <a:rPr lang="ru-RU" sz="2000" dirty="0"/>
              <a:t>на вершине горы. На барельефе одной из церквей изображен сам Бог </a:t>
            </a:r>
            <a:r>
              <a:rPr lang="ru-RU" sz="2000" dirty="0" smtClean="0"/>
              <a:t>Отец! Правой </a:t>
            </a:r>
            <a:r>
              <a:rPr lang="ru-RU" sz="2000" dirty="0"/>
              <a:t>рукой Он благословляет Распятие, а левой держит голову Адама с </a:t>
            </a:r>
            <a:r>
              <a:rPr lang="ru-RU" sz="2000" dirty="0" smtClean="0"/>
              <a:t>парящим над </a:t>
            </a:r>
            <a:r>
              <a:rPr lang="ru-RU" sz="2000" dirty="0"/>
              <a:t>ней голубем, символизирующим Святого Духа. Панорамные </a:t>
            </a:r>
            <a:r>
              <a:rPr lang="ru-RU" sz="2000" dirty="0" smtClean="0"/>
              <a:t>фотографии, сделанные </a:t>
            </a:r>
            <a:r>
              <a:rPr lang="ru-RU" sz="2000" dirty="0"/>
              <a:t>с высоты птичьего полета, еще долго будут напоминать об </a:t>
            </a:r>
            <a:r>
              <a:rPr lang="ru-RU" sz="2000" dirty="0" smtClean="0"/>
              <a:t>этом захватывающем </a:t>
            </a:r>
            <a:r>
              <a:rPr lang="ru-RU" sz="2000" dirty="0"/>
              <a:t>путешествии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6" y="2340565"/>
            <a:ext cx="4558718" cy="34190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1" y="10125883"/>
            <a:ext cx="4688699" cy="351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3" y="6239702"/>
            <a:ext cx="4576944" cy="3432708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351129" y="1214649"/>
            <a:ext cx="3452884" cy="503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ДЕНЬ </a:t>
            </a:r>
            <a:r>
              <a:rPr lang="en-US" sz="3200" dirty="0" smtClean="0">
                <a:solidFill>
                  <a:schemeClr val="bg1"/>
                </a:solidFill>
              </a:rPr>
              <a:t>3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1-я половина дня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Горис - </a:t>
            </a:r>
            <a:r>
              <a:rPr lang="ru-RU" sz="2000" b="1" dirty="0" err="1" smtClean="0">
                <a:solidFill>
                  <a:srgbClr val="0000FF"/>
                </a:solidFill>
              </a:rPr>
              <a:t>Татев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с 10:00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~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19:00</a:t>
            </a: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Когда талантливые мастера живут на столь красивой земле, то получается такое чудо, как </a:t>
            </a:r>
            <a:r>
              <a:rPr lang="ru-RU" sz="2000" dirty="0" err="1" smtClean="0"/>
              <a:t>Татевский</a:t>
            </a:r>
            <a:r>
              <a:rPr lang="ru-RU" sz="2000" dirty="0" smtClean="0"/>
              <a:t> монастырь – пример гармонии природы и архитектуры, проявления духа и мысли. </a:t>
            </a:r>
            <a:r>
              <a:rPr lang="ru-RU" sz="2000" dirty="0" err="1" smtClean="0"/>
              <a:t>Татевиванк</a:t>
            </a:r>
            <a:r>
              <a:rPr lang="ru-RU" sz="2000" dirty="0" smtClean="0"/>
              <a:t> – монастырский комплекс IX–XIII веков, расположенный на отвесных скалах ущелья реки </a:t>
            </a:r>
            <a:r>
              <a:rPr lang="ru-RU" sz="2000" dirty="0" err="1" smtClean="0"/>
              <a:t>Воротан</a:t>
            </a:r>
            <a:r>
              <a:rPr lang="ru-RU" sz="2000" dirty="0" smtClean="0"/>
              <a:t>, был некогда крупнейшим центром философской и научной мысли средневековой Армении. Не так давно журнал </a:t>
            </a:r>
            <a:r>
              <a:rPr lang="ru-RU" sz="2000" dirty="0" err="1" smtClean="0"/>
              <a:t>National</a:t>
            </a:r>
            <a:r>
              <a:rPr lang="ru-RU" sz="2000" dirty="0" smtClean="0"/>
              <a:t> </a:t>
            </a:r>
            <a:r>
              <a:rPr lang="ru-RU" sz="2000" dirty="0" err="1" smtClean="0"/>
              <a:t>Geographic</a:t>
            </a:r>
            <a:r>
              <a:rPr lang="ru-RU" sz="2000" dirty="0" smtClean="0"/>
              <a:t> включил </a:t>
            </a:r>
            <a:r>
              <a:rPr lang="ru-RU" sz="2000" dirty="0" err="1" smtClean="0"/>
              <a:t>Татевский</a:t>
            </a:r>
            <a:r>
              <a:rPr lang="ru-RU" sz="2000" dirty="0" smtClean="0"/>
              <a:t> монастырь в список 10 самых живописных туристических мест в мире. Особое удовольствие – полет к монастырю на «Крыльях </a:t>
            </a:r>
            <a:r>
              <a:rPr lang="ru-RU" sz="2000" dirty="0" err="1" smtClean="0"/>
              <a:t>Татева</a:t>
            </a:r>
            <a:r>
              <a:rPr lang="ru-RU" sz="2000" dirty="0" smtClean="0"/>
              <a:t>», самой длинной в мире реверсивной канатной дороге, протянутой над ущельем и холмами на высоте до 320 м: 12 минут созерцания головокружительных пейзажей этой части </a:t>
            </a:r>
            <a:r>
              <a:rPr lang="ru-RU" sz="2000" dirty="0" err="1" smtClean="0"/>
              <a:t>Сюника</a:t>
            </a:r>
            <a:r>
              <a:rPr lang="ru-RU" sz="2000" dirty="0" smtClean="0"/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2-я половина дня | Обед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solidFill>
                  <a:srgbClr val="0000FF"/>
                </a:solidFill>
              </a:rPr>
              <a:t>Караундж</a:t>
            </a:r>
            <a:r>
              <a:rPr lang="ru-RU" sz="2000" b="1" dirty="0" smtClean="0">
                <a:solidFill>
                  <a:srgbClr val="0000FF"/>
                </a:solidFill>
              </a:rPr>
              <a:t> - Джермук </a:t>
            </a:r>
            <a:r>
              <a:rPr lang="ru-RU" sz="2000" dirty="0" smtClean="0"/>
              <a:t>(Ночевка в Джермуке</a:t>
            </a:r>
            <a:r>
              <a:rPr lang="en-US" sz="2000" dirty="0" smtClean="0"/>
              <a:t>)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Мегалитический комплекс </a:t>
            </a:r>
            <a:r>
              <a:rPr lang="ru-RU" sz="2000" dirty="0" err="1" smtClean="0"/>
              <a:t>Караундж</a:t>
            </a:r>
            <a:r>
              <a:rPr lang="ru-RU" sz="2000" dirty="0" smtClean="0"/>
              <a:t> – пожалуй, самое загадочное место в Армении. Есть у него и второе название – </a:t>
            </a:r>
            <a:r>
              <a:rPr lang="ru-RU" sz="2000" dirty="0" err="1" smtClean="0"/>
              <a:t>Зорац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Карер</a:t>
            </a:r>
            <a:r>
              <a:rPr lang="ru-RU" sz="2000" dirty="0" smtClean="0"/>
              <a:t> («камни воинства»). Стоят, как стражи, на 4 гектарах высокогорного плато в определенном порядке несколько сотен огромных базальтовых камней, часть из которых имеют в верхней части круглые сквозные отверстия. Что это – поселение с некрополем, история которого начинается с XIX века до н. э.? Или древнейшая в мире, 7000-летняя обсерватория? Ведь некоторые исследователи настаивают на том, что </a:t>
            </a:r>
            <a:r>
              <a:rPr lang="ru-RU" sz="2000" dirty="0" err="1" smtClean="0"/>
              <a:t>Караундж</a:t>
            </a:r>
            <a:r>
              <a:rPr lang="ru-RU" sz="2000" dirty="0" smtClean="0"/>
              <a:t> – старший брат Стоунхенджа, а отверстия в камнях делали для наблюдения за небесными светилами. Возможно, вам удастся найти ответ на этот вопрос, посетив поистине уникальный историко-культурный заповедник? Кто знает…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6" y="2360694"/>
            <a:ext cx="4558717" cy="34190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76" y="6267284"/>
            <a:ext cx="4566977" cy="3425233"/>
          </a:xfrm>
          <a:prstGeom prst="rect">
            <a:avLst/>
          </a:prstGeom>
        </p:spPr>
      </p:pic>
      <p:pic>
        <p:nvPicPr>
          <p:cNvPr id="14" name="Рисунок 13" descr="C:\Users\admin\Desktop\Новая папка\IPROFFER\800x600 - ФОТО ДЛЯ НОВОГО УНИВЕР САЙТА\Цахкадзор\с лого\tsakhkadzor-tours-in-armenia-0003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76" y="10226052"/>
            <a:ext cx="4566977" cy="3419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351129" y="1214649"/>
            <a:ext cx="3452884" cy="503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ДЕНЬ </a:t>
            </a:r>
            <a:r>
              <a:rPr lang="en-US" sz="3200" dirty="0" smtClean="0">
                <a:solidFill>
                  <a:schemeClr val="bg1"/>
                </a:solidFill>
              </a:rPr>
              <a:t>4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9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1-я половина дня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00FF"/>
                </a:solidFill>
              </a:rPr>
              <a:t>Джермук - Озеро Севан - </a:t>
            </a:r>
            <a:r>
              <a:rPr lang="ru-RU" sz="2000" b="1" dirty="0" err="1" smtClean="0">
                <a:solidFill>
                  <a:srgbClr val="0000FF"/>
                </a:solidFill>
              </a:rPr>
              <a:t>Севанаванк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с 10:00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~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18:00</a:t>
            </a: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Жемчужина Армении – озеро Севан! Приехать в Армению и не побывать на Севане, не восхититься этой чарующей красотой, не подняться к церквям на вершине </a:t>
            </a:r>
            <a:r>
              <a:rPr lang="ru-RU" sz="2000" dirty="0" err="1" smtClean="0"/>
              <a:t>Севанского</a:t>
            </a:r>
            <a:r>
              <a:rPr lang="ru-RU" sz="2000" dirty="0" smtClean="0"/>
              <a:t> полуострова, не искупаться, ну, или, если не сезон, хотя бы не умыться водой из озера, не попробовать </a:t>
            </a:r>
            <a:r>
              <a:rPr lang="ru-RU" sz="2000" dirty="0" err="1" smtClean="0"/>
              <a:t>севанской</a:t>
            </a:r>
            <a:r>
              <a:rPr lang="ru-RU" sz="2000" dirty="0" smtClean="0"/>
              <a:t> рыбы, приготовленной на углях, и люля-кебаба из раковых шеек – как минимум преступно. Не лишним будет отметить, что это самое большое озеро на Кавказе, а также одно из самых больших высокогорных пресных озер Земли, уступающее по ресурсам пресной воды только озеру Титикака.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2-я половина дня | Обед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>
                <a:solidFill>
                  <a:srgbClr val="0000FF"/>
                </a:solidFill>
              </a:rPr>
              <a:t>Дилиджан</a:t>
            </a:r>
            <a:r>
              <a:rPr lang="ru-RU" sz="2000" b="1" dirty="0" smtClean="0">
                <a:solidFill>
                  <a:srgbClr val="0000FF"/>
                </a:solidFill>
              </a:rPr>
              <a:t> - монастырь </a:t>
            </a:r>
            <a:r>
              <a:rPr lang="ru-RU" sz="2000" b="1" dirty="0" err="1" smtClean="0">
                <a:solidFill>
                  <a:srgbClr val="0000FF"/>
                </a:solidFill>
              </a:rPr>
              <a:t>Гошаванк</a:t>
            </a:r>
            <a:r>
              <a:rPr lang="ru-RU" sz="2000" b="1" dirty="0" smtClean="0">
                <a:solidFill>
                  <a:srgbClr val="0000FF"/>
                </a:solidFill>
              </a:rPr>
              <a:t> - Ереван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smtClean="0"/>
              <a:t>Этот город поистине легендарен. О нем слышали десятки миллионов людей, посмотревших любимый несколькими поколениями фильм «</a:t>
            </a:r>
            <a:r>
              <a:rPr lang="ru-RU" sz="2000" dirty="0" err="1" smtClean="0"/>
              <a:t>Мимино</a:t>
            </a:r>
            <a:r>
              <a:rPr lang="ru-RU" sz="2000" dirty="0" smtClean="0"/>
              <a:t>», и о воде, что, по словам героя картины в исполнении великого </a:t>
            </a:r>
            <a:r>
              <a:rPr lang="ru-RU" sz="2000" dirty="0" err="1" smtClean="0"/>
              <a:t>Фрунзика</a:t>
            </a:r>
            <a:r>
              <a:rPr lang="ru-RU" sz="2000" dirty="0" smtClean="0"/>
              <a:t> Мкртчяна, занимает второе место в мире, конечно, тоже все осведомлены. Дилижан уже давно стал излюбленным курортом, местом отдыха, жительства и вдохновения художников, музыкантов и других творцов. И это неудивительно – живописнейший город, окруженный лесистыми горами, расположен на территории заповедника и имеет статус национального парка. В Дилижан едут в любое время года – наслаждаться красотой «местной Швейцарии», познавать расположенные неподалеку шедевры средневековой армянской архитектуры и, конечно, поправлять здоровье чистейшим воздухом и целебной минеральной водой. Стокилометровая дорога из Еревана через Севан щедро награждает путешественников разнообразием видов, наблюдением за сменой климатических поясов, ну и, разумеется, знаменитым </a:t>
            </a:r>
            <a:r>
              <a:rPr lang="ru-RU" sz="2000" dirty="0" err="1" smtClean="0"/>
              <a:t>дилижанским</a:t>
            </a:r>
            <a:r>
              <a:rPr lang="ru-RU" sz="2000" dirty="0" smtClean="0"/>
              <a:t> серпантином.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2" y="6282748"/>
            <a:ext cx="4576941" cy="34327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51129" y="1214649"/>
            <a:ext cx="3452884" cy="50330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ДЕНЬ </a:t>
            </a:r>
            <a:r>
              <a:rPr lang="en-US" sz="3200" dirty="0" smtClean="0">
                <a:solidFill>
                  <a:schemeClr val="bg1"/>
                </a:solidFill>
              </a:rPr>
              <a:t>5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796" y="10215892"/>
            <a:ext cx="4558717" cy="34190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6" y="2360694"/>
            <a:ext cx="4558717" cy="3419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71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1-я половина дня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Ереванский </a:t>
            </a:r>
            <a:r>
              <a:rPr lang="ru-RU" sz="2000" b="1" dirty="0">
                <a:solidFill>
                  <a:srgbClr val="0000FF"/>
                </a:solidFill>
              </a:rPr>
              <a:t>Коньячный </a:t>
            </a:r>
            <a:r>
              <a:rPr lang="ru-RU" sz="2000" b="1" dirty="0" smtClean="0">
                <a:solidFill>
                  <a:srgbClr val="0000FF"/>
                </a:solidFill>
              </a:rPr>
              <a:t>Завод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(компания оставляет за собой право на перенос тура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Окунуться в святая святых армянского </a:t>
            </a:r>
            <a:r>
              <a:rPr lang="ru-RU" sz="2000" dirty="0" err="1"/>
              <a:t>коньякоделия</a:t>
            </a:r>
            <a:r>
              <a:rPr lang="ru-RU" sz="2000" dirty="0"/>
              <a:t>, испробовать несколько видов истинно благородного напитка, стать посвященным в секреты ремесла, встретиться с ангелами в центре Еревана, к тому же, узнать много интересного – о тайной связи Сталина и Черчилля, о том, как готовится кошерный коньяк, о перерождении </a:t>
            </a:r>
            <a:r>
              <a:rPr lang="ru-RU" sz="2000" dirty="0" err="1"/>
              <a:t>Эриваньской</a:t>
            </a:r>
            <a:r>
              <a:rPr lang="ru-RU" sz="2000" dirty="0"/>
              <a:t> крепости, об именных бочках, тостах и многом другом вы никогда не сможете, если пропустите экскурсию на знаменитый Ереванский коньячный завод – Там, где «коньяк не пьют, им наслаждаются». Вам по-французски, с шоколадом? по- </a:t>
            </a:r>
            <a:r>
              <a:rPr lang="ru-RU" sz="2000" dirty="0" err="1"/>
              <a:t>русски</a:t>
            </a:r>
            <a:r>
              <a:rPr lang="ru-RU" sz="2000" dirty="0"/>
              <a:t>, с лимоном? Или по-армянски – с холодными сладкими персиками? Но, помните – как говорил Максим Горький: «Наверное, гораздо легче подняться на гору Арарат, чем из подвалов завода "Арарат</a:t>
            </a:r>
            <a:r>
              <a:rPr lang="ru-RU" sz="2000" dirty="0" smtClean="0"/>
              <a:t>"».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2-я </a:t>
            </a:r>
            <a:r>
              <a:rPr lang="ru-RU" sz="2000" dirty="0">
                <a:solidFill>
                  <a:srgbClr val="FF0000"/>
                </a:solidFill>
              </a:rPr>
              <a:t>половина </a:t>
            </a:r>
            <a:r>
              <a:rPr lang="ru-RU" sz="2000">
                <a:solidFill>
                  <a:srgbClr val="FF0000"/>
                </a:solidFill>
              </a:rPr>
              <a:t>дня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b="1" dirty="0">
                <a:solidFill>
                  <a:srgbClr val="0000FF"/>
                </a:solidFill>
              </a:rPr>
              <a:t>Свободное время.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Рекомендуем посетить: Вернисаж и Центральный рынок. (Вернисаж открыт каждый день, но только малая часть. Основная большая часть работает субботу-воскресенье)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b="1" dirty="0">
                <a:solidFill>
                  <a:srgbClr val="0000FF"/>
                </a:solidFill>
              </a:rPr>
              <a:t>Трансфер в аэропорт.</a:t>
            </a: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3" name="Рисунок 12" descr="C:\Users\admin\Desktop\Новая папка\IPROFFER\800x600 - ФОТО ДЛЯ НОВОГО УНИВЕР САЙТА\Арарат\с лого\ararat-tours-in-armenia-000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36" y="2340568"/>
            <a:ext cx="4558717" cy="34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3" y="10125883"/>
            <a:ext cx="4576944" cy="34327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0" y="6239702"/>
            <a:ext cx="4576944" cy="343270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51129" y="1214649"/>
            <a:ext cx="3452884" cy="503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ДЕНЬ 6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10708540" cy="11571108"/>
          </a:xfrm>
        </p:spPr>
        <p:txBody>
          <a:bodyPr>
            <a:normAutofit/>
          </a:bodyPr>
          <a:lstStyle/>
          <a:p>
            <a:r>
              <a:rPr lang="ru-RU" dirty="0" smtClean="0"/>
              <a:t>Внимание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Цены указаны из расчета на 1-ого человека при двухместном размещении без авиаперелета! </a:t>
            </a:r>
          </a:p>
          <a:p>
            <a:pPr fontAlgn="base"/>
            <a:r>
              <a:rPr lang="ru-RU" b="1" dirty="0"/>
              <a:t>Гостиница</a:t>
            </a:r>
            <a:br>
              <a:rPr lang="ru-RU" b="1" dirty="0"/>
            </a:br>
            <a:r>
              <a:rPr lang="ru-RU" b="1" dirty="0" smtClean="0"/>
              <a:t>5* </a:t>
            </a:r>
            <a:r>
              <a:rPr lang="ru-RU" b="1" dirty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0 руб.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4</a:t>
            </a:r>
            <a:r>
              <a:rPr lang="ru-RU" b="1" dirty="0"/>
              <a:t>* – </a:t>
            </a:r>
            <a:r>
              <a:rPr lang="ru-RU" b="1" dirty="0">
                <a:solidFill>
                  <a:srgbClr val="FF0000"/>
                </a:solidFill>
              </a:rPr>
              <a:t>0 руб.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3* </a:t>
            </a:r>
            <a:r>
              <a:rPr lang="ru-RU" b="1" dirty="0"/>
              <a:t>– </a:t>
            </a:r>
            <a:r>
              <a:rPr lang="ru-RU" b="1" dirty="0">
                <a:solidFill>
                  <a:srgbClr val="FF0000"/>
                </a:solidFill>
              </a:rPr>
              <a:t>0 руб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Доплата за одноместное размещение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5* </a:t>
            </a:r>
            <a:r>
              <a:rPr lang="ru-RU" b="1" dirty="0"/>
              <a:t>- </a:t>
            </a:r>
            <a:r>
              <a:rPr lang="ru-RU" b="1" dirty="0" smtClean="0">
                <a:solidFill>
                  <a:srgbClr val="FF0000"/>
                </a:solidFill>
              </a:rPr>
              <a:t>0 </a:t>
            </a:r>
            <a:r>
              <a:rPr lang="ru-RU" b="1" dirty="0">
                <a:solidFill>
                  <a:srgbClr val="FF0000"/>
                </a:solidFill>
              </a:rPr>
              <a:t>руб.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4* </a:t>
            </a:r>
            <a:r>
              <a:rPr lang="ru-RU" b="1" dirty="0"/>
              <a:t>- </a:t>
            </a:r>
            <a:r>
              <a:rPr lang="ru-RU" b="1" dirty="0" smtClean="0">
                <a:solidFill>
                  <a:srgbClr val="FF0000"/>
                </a:solidFill>
              </a:rPr>
              <a:t>0 </a:t>
            </a:r>
            <a:r>
              <a:rPr lang="ru-RU" b="1" dirty="0">
                <a:solidFill>
                  <a:srgbClr val="FF0000"/>
                </a:solidFill>
              </a:rPr>
              <a:t>руб. 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3</a:t>
            </a:r>
            <a:r>
              <a:rPr lang="ru-RU" b="1" dirty="0"/>
              <a:t>* - </a:t>
            </a:r>
            <a:r>
              <a:rPr lang="ru-RU" b="1" dirty="0" smtClean="0">
                <a:solidFill>
                  <a:srgbClr val="FF0000"/>
                </a:solidFill>
              </a:rPr>
              <a:t>0 </a:t>
            </a:r>
            <a:r>
              <a:rPr lang="ru-RU" b="1" dirty="0">
                <a:solidFill>
                  <a:srgbClr val="FF0000"/>
                </a:solidFill>
              </a:rPr>
              <a:t>руб. </a:t>
            </a:r>
            <a:r>
              <a:rPr lang="ru-RU" b="1" dirty="0"/>
              <a:t> </a:t>
            </a:r>
            <a:endParaRPr lang="ru-RU" dirty="0"/>
          </a:p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dirty="0"/>
              <a:t>Дети до 6 лет - бесплатно</a:t>
            </a:r>
            <a:br>
              <a:rPr lang="ru-RU" dirty="0"/>
            </a:br>
            <a:r>
              <a:rPr lang="ru-RU" dirty="0"/>
              <a:t>Дети от 6 до 12 лет - скидка 50% от стоимости тура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стоимость входит: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Встреча (С табличкой «</a:t>
            </a:r>
            <a:r>
              <a:rPr lang="ru-RU" sz="2400" b="1" dirty="0"/>
              <a:t>ЕРЕВАН ТРЕВЕЛ</a:t>
            </a:r>
            <a:r>
              <a:rPr lang="ru-RU" sz="2400" dirty="0"/>
              <a:t>»)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Трансферы Аэропорт – Гостиница – Аэропорт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Проживание в гостинице 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Завтраки, </a:t>
            </a:r>
            <a:r>
              <a:rPr lang="ru-RU" sz="2400" dirty="0" smtClean="0"/>
              <a:t>обедов </a:t>
            </a:r>
            <a:r>
              <a:rPr lang="ru-RU" sz="2400" dirty="0" smtClean="0"/>
              <a:t>4</a:t>
            </a:r>
            <a:r>
              <a:rPr lang="hy-AM" sz="2400" dirty="0" smtClean="0"/>
              <a:t>, </a:t>
            </a:r>
            <a:r>
              <a:rPr lang="ru-RU" sz="2400" dirty="0" smtClean="0"/>
              <a:t>ужин 1</a:t>
            </a:r>
            <a:endParaRPr lang="ru-RU" sz="2400" dirty="0"/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Комфортабельный транспорт </a:t>
            </a:r>
            <a:r>
              <a:rPr lang="ru-RU" sz="2400" dirty="0" smtClean="0"/>
              <a:t>с </a:t>
            </a:r>
            <a:r>
              <a:rPr lang="ru-RU" sz="2400" dirty="0"/>
              <a:t>водителем на весь маршрут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Все указанные экскурсии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Русскоговорящий сопровождающий Гид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Входные билеты на указанные музеи и культурные центры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Туристическая карта Армении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Журнал «</a:t>
            </a:r>
            <a:r>
              <a:rPr lang="ru-RU" sz="2400" u="sng" dirty="0">
                <a:hlinkClick r:id="rId4"/>
              </a:rPr>
              <a:t>АРМЕНИЯ Туристическая</a:t>
            </a:r>
            <a:r>
              <a:rPr lang="ru-RU" sz="2400" dirty="0"/>
              <a:t>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10.09.2022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51129" y="1214649"/>
            <a:ext cx="3452884" cy="50330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СТОИМОСТЬ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5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</TotalTime>
  <Words>74</Words>
  <Application>Microsoft Office PowerPoint</Application>
  <PresentationFormat>Произвольный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ПРОГРАММА Армения – 6 Maximum Индивидуальный</vt:lpstr>
      <vt:lpstr>Слайд 2</vt:lpstr>
      <vt:lpstr>ДЕНЬ 2</vt:lpstr>
      <vt:lpstr>Слайд 4</vt:lpstr>
      <vt:lpstr>Слайд 5</vt:lpstr>
      <vt:lpstr>ДЕНЬ 5</vt:lpstr>
      <vt:lpstr>Слайд 7</vt:lpstr>
      <vt:lpstr>СТОИМОСТЬ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334</cp:revision>
  <dcterms:created xsi:type="dcterms:W3CDTF">2018-04-18T15:52:28Z</dcterms:created>
  <dcterms:modified xsi:type="dcterms:W3CDTF">2022-09-10T12:36:08Z</dcterms:modified>
</cp:coreProperties>
</file>