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notesMasterIdLst>
    <p:notesMasterId r:id="rId13"/>
  </p:notesMasterIdLst>
  <p:sldIdLst>
    <p:sldId id="284" r:id="rId2"/>
    <p:sldId id="267" r:id="rId3"/>
    <p:sldId id="269" r:id="rId4"/>
    <p:sldId id="270" r:id="rId5"/>
    <p:sldId id="277" r:id="rId6"/>
    <p:sldId id="273" r:id="rId7"/>
    <p:sldId id="276" r:id="rId8"/>
    <p:sldId id="271" r:id="rId9"/>
    <p:sldId id="285" r:id="rId10"/>
    <p:sldId id="281" r:id="rId11"/>
    <p:sldId id="282" r:id="rId12"/>
  </p:sldIdLst>
  <p:sldSz cx="12192000" cy="16256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6408" autoAdjust="0"/>
  </p:normalViewPr>
  <p:slideViewPr>
    <p:cSldViewPr snapToGrid="0">
      <p:cViewPr varScale="1">
        <p:scale>
          <a:sx n="47" d="100"/>
          <a:sy n="47" d="100"/>
        </p:scale>
        <p:origin x="-3030" y="-114"/>
      </p:cViewPr>
      <p:guideLst>
        <p:guide orient="horz" pos="512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72E24-FE5B-45B7-A90A-C6A72172F409}" type="datetimeFigureOut">
              <a:rPr lang="ru-RU" smtClean="0"/>
              <a:pPr/>
              <a:t>30.08.2022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33EAC-BC0D-4207-AAFA-84DEAF757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2140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6EF8-3D11-4F9F-9540-9639A0DA8732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4326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E2ACD-F5C9-4B42-8EE8-30B0785BB91D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1595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B7C57-1087-4232-A67C-49E00B10E774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286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2006-0FEB-4246-9AFB-69A8FDD445FE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888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9B40-50C4-449A-AE4D-E7FBFE3F4D3C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3930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3E6FB-074E-415B-AD60-38BB01979A7C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6734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23B1-DD78-439C-A3EF-9B669992199A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3981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E4AF-C6AB-478C-B194-6B75FAEB0948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904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82BA-E8CB-4F0C-B865-175C2F4023EE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418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624E-17F0-4461-8EA1-A9E3F1C90BE7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4470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3C0-248B-4B56-B044-77233B747795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0354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FC499-2C91-4B1B-8274-C72E2A87462C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485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hf hdr="0" ft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yerevantravel.ru/" TargetMode="External"/><Relationship Id="rId5" Type="http://schemas.openxmlformats.org/officeDocument/2006/relationships/hyperlink" Target="mailto:info@yerevantravel.am" TargetMode="External"/><Relationship Id="rId4" Type="http://schemas.openxmlformats.org/officeDocument/2006/relationships/hyperlink" Target="mailto:info@yerevantravel.ru" TargetMode="Externa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hyperlink" Target="http://armeniatourism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99" y="2287170"/>
            <a:ext cx="5971846" cy="5971846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768"/>
            <a:ext cx="12192000" cy="7257282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2114550" y="9306554"/>
            <a:ext cx="7962900" cy="1716751"/>
          </a:xfrm>
        </p:spPr>
        <p:txBody>
          <a:bodyPr>
            <a:normAutofit/>
          </a:bodyPr>
          <a:lstStyle/>
          <a:p>
            <a:r>
              <a:rPr lang="ru-RU" sz="2400" dirty="0"/>
              <a:t>ПРОГРАММА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ru-RU" sz="4800" b="1" dirty="0" smtClean="0"/>
              <a:t>Армения </a:t>
            </a:r>
            <a:r>
              <a:rPr lang="ru-RU" sz="4800" b="1" dirty="0"/>
              <a:t>– </a:t>
            </a:r>
            <a:r>
              <a:rPr lang="ru-RU" sz="4800" b="1" dirty="0" smtClean="0"/>
              <a:t>9 </a:t>
            </a:r>
            <a:r>
              <a:rPr lang="en-US" sz="4800" b="1" dirty="0" smtClean="0"/>
              <a:t>Classic</a:t>
            </a:r>
            <a:r>
              <a:rPr lang="ru-RU" sz="4800" b="1" dirty="0" smtClean="0"/>
              <a:t>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ru-RU" sz="3600" b="1" dirty="0" smtClean="0"/>
              <a:t>Индивидуальный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44B9-0E1C-4704-ADDD-4EA7C2F83EEE}" type="datetime1">
              <a:rPr lang="ru-RU" smtClean="0"/>
              <a:pPr/>
              <a:t>30.08.2022</a:t>
            </a:fld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1295877" y="12870801"/>
            <a:ext cx="4747833" cy="2381886"/>
          </a:xfrm>
          <a:prstGeom prst="rect">
            <a:avLst/>
          </a:prstGeom>
        </p:spPr>
        <p:txBody>
          <a:bodyPr vert="horz" lIns="216747" tIns="108373" rIns="216747" bIns="10837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В Москве:</a:t>
            </a:r>
          </a:p>
          <a:p>
            <a:pPr algn="r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+7 495 205 09 01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+7 901 578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42 41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info@yerevantravel.ru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ПН-ПТ 10:00 -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18:00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115088, Москва, Россия,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2-й </a:t>
            </a:r>
            <a:r>
              <a:rPr 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Южнопортовый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пр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-д, 16с9</a:t>
            </a: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6164055" y="12870800"/>
            <a:ext cx="4723856" cy="2381887"/>
          </a:xfrm>
          <a:prstGeom prst="rect">
            <a:avLst/>
          </a:prstGeom>
        </p:spPr>
        <p:txBody>
          <a:bodyPr vert="horz" lIns="216747" tIns="108373" rIns="216747" bIns="10837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В Ереване:</a:t>
            </a:r>
          </a:p>
          <a:p>
            <a:pPr algn="l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+374 10 30 40 50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+374 77 78 42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info@yerevantravel.am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ПН-ПТ 10:00 - 1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:00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0019, Ереван, Армения,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Маршала Баграмяна пр-т, 50А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871258" y="15276189"/>
            <a:ext cx="2389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hlinkClick r:id="rId6"/>
              </a:rPr>
              <a:t>www.yerevantravel.ru</a:t>
            </a: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171" y="11744716"/>
            <a:ext cx="4057130" cy="8148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42" y="-602519"/>
            <a:ext cx="6303060" cy="5515178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7260334" y="827630"/>
            <a:ext cx="4320970" cy="25632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/>
              <a:t>Заказчик</a:t>
            </a:r>
            <a:r>
              <a:rPr lang="en-US" sz="2000" b="1" dirty="0" smtClean="0"/>
              <a:t>:</a:t>
            </a:r>
            <a:endParaRPr lang="ru-RU" sz="2000" b="1" dirty="0" smtClean="0"/>
          </a:p>
          <a:p>
            <a:pPr algn="l"/>
            <a:endParaRPr lang="ru-RU" sz="2000" b="1" dirty="0" smtClean="0"/>
          </a:p>
          <a:p>
            <a:pPr algn="l"/>
            <a:r>
              <a:rPr lang="ru-RU" sz="2000" b="1" dirty="0" smtClean="0"/>
              <a:t>Контакты</a:t>
            </a:r>
            <a:r>
              <a:rPr lang="en-US" sz="2000" b="1" dirty="0" smtClean="0"/>
              <a:t>:</a:t>
            </a:r>
          </a:p>
          <a:p>
            <a:pPr algn="l"/>
            <a:endParaRPr lang="en-US" sz="2000" b="1" dirty="0"/>
          </a:p>
          <a:p>
            <a:pPr algn="l"/>
            <a:r>
              <a:rPr lang="ru-RU" sz="2000" b="1" dirty="0" smtClean="0"/>
              <a:t>Дата поездки</a:t>
            </a:r>
            <a:r>
              <a:rPr lang="en-US" sz="2000" b="1" dirty="0" smtClean="0"/>
              <a:t>:</a:t>
            </a:r>
          </a:p>
          <a:p>
            <a:pPr algn="l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256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52"/>
            <a:ext cx="5078463" cy="1246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366"/>
            <a:ext cx="5689883" cy="86428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340568"/>
            <a:ext cx="5751512" cy="1272634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1-я половина </a:t>
            </a:r>
            <a:r>
              <a:rPr lang="ru-RU" sz="2000" dirty="0" smtClean="0">
                <a:solidFill>
                  <a:srgbClr val="FF0000"/>
                </a:solidFill>
              </a:rPr>
              <a:t>дня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rgbClr val="0000FF"/>
                </a:solidFill>
              </a:rPr>
              <a:t>Ереванский </a:t>
            </a:r>
            <a:r>
              <a:rPr lang="ru-RU" sz="2000" b="1" dirty="0">
                <a:solidFill>
                  <a:srgbClr val="0000FF"/>
                </a:solidFill>
              </a:rPr>
              <a:t>Коньячный Завод «</a:t>
            </a:r>
            <a:r>
              <a:rPr lang="ru-RU" sz="2000" b="1" dirty="0" smtClean="0">
                <a:solidFill>
                  <a:srgbClr val="0000FF"/>
                </a:solidFill>
              </a:rPr>
              <a:t>Арарат»</a:t>
            </a:r>
            <a:br>
              <a:rPr lang="ru-RU" sz="2000" b="1" dirty="0" smtClean="0">
                <a:solidFill>
                  <a:srgbClr val="0000FF"/>
                </a:solidFill>
              </a:rPr>
            </a:br>
            <a:r>
              <a:rPr lang="ru-RU" sz="2000" dirty="0" smtClean="0">
                <a:solidFill>
                  <a:srgbClr val="0000FF"/>
                </a:solidFill>
              </a:rPr>
              <a:t/>
            </a:r>
            <a:br>
              <a:rPr lang="ru-RU" sz="2000" dirty="0" smtClean="0">
                <a:solidFill>
                  <a:srgbClr val="0000FF"/>
                </a:solidFill>
              </a:rPr>
            </a:br>
            <a:r>
              <a:rPr lang="ru-RU" sz="2000" dirty="0"/>
              <a:t>(компания оставляет за собой право на перенос тура</a:t>
            </a:r>
            <a:r>
              <a:rPr lang="ru-RU" sz="2000" dirty="0" smtClean="0"/>
              <a:t>)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0000FF"/>
                </a:solidFill>
              </a:rPr>
              <a:t/>
            </a:r>
            <a:br>
              <a:rPr lang="ru-RU" sz="2000" dirty="0" smtClean="0">
                <a:solidFill>
                  <a:srgbClr val="0000FF"/>
                </a:solidFill>
              </a:rPr>
            </a:br>
            <a:r>
              <a:rPr lang="ru-RU" sz="2000" dirty="0" smtClean="0"/>
              <a:t>Окунуться </a:t>
            </a:r>
            <a:r>
              <a:rPr lang="ru-RU" sz="2000" dirty="0"/>
              <a:t>в святая святых армянского </a:t>
            </a:r>
            <a:r>
              <a:rPr lang="ru-RU" sz="2000" dirty="0" err="1"/>
              <a:t>коньякоделия</a:t>
            </a:r>
            <a:r>
              <a:rPr lang="ru-RU" sz="2000" dirty="0"/>
              <a:t>, испробовать несколько видов истинно благородного напитка, стать посвященным в секреты ремесла, встретиться с ангелами в центре Еревана, к тому же, узнать много интересного – о тайной связи Сталина и Черчилля, о том, как готовится кошерный коньяк, о перерождении </a:t>
            </a:r>
            <a:r>
              <a:rPr lang="ru-RU" sz="2000" dirty="0" err="1"/>
              <a:t>Эриваньской</a:t>
            </a:r>
            <a:r>
              <a:rPr lang="ru-RU" sz="2000" dirty="0"/>
              <a:t> крепости, об именных бочках, тостах и многом другом вы никогда не сможете, если пропустите экскурсию на знаменитый Ереванский коньячный завод – там, где «коньяк не пьют, им наслаждаются». Вам по-французски, с шоколадом? по-русски, с лимоном? Или по-армянски – с холодными сладкими персиками? Но, помните – как говорил Максим Горький: «Наверное, гораздо легче подняться на гору Арарат, чем из подвалов завода "Арарат"».   </a:t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2-я </a:t>
            </a:r>
            <a:r>
              <a:rPr lang="ru-RU" sz="2000" dirty="0">
                <a:solidFill>
                  <a:srgbClr val="FF0000"/>
                </a:solidFill>
              </a:rPr>
              <a:t>половина дня 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1800" b="1" dirty="0">
                <a:solidFill>
                  <a:srgbClr val="0000FF"/>
                </a:solidFill>
              </a:rPr>
              <a:t>Свободное время. </a:t>
            </a:r>
            <a:r>
              <a:rPr lang="ru-RU" sz="1800" dirty="0"/>
              <a:t>Рекомендуем посетить: Вернисаж и Центральный рынок. </a:t>
            </a:r>
            <a:r>
              <a:rPr lang="ru-RU" sz="2000" dirty="0"/>
              <a:t>(Вернисаж открыт каждый день, но только малая часть. </a:t>
            </a:r>
            <a:r>
              <a:rPr lang="ru-RU" sz="2000"/>
              <a:t>Основная большая часть работает субботу-воскресенье)</a:t>
            </a:r>
            <a:r>
              <a:rPr lang="ru-RU" sz="1800"/>
              <a:t/>
            </a:r>
            <a:br>
              <a:rPr lang="ru-RU" sz="1800"/>
            </a:br>
            <a:r>
              <a:rPr lang="ru-RU" sz="1800" b="1">
                <a:solidFill>
                  <a:srgbClr val="0000FF"/>
                </a:solidFill>
              </a:rPr>
              <a:t>Трансфер в аэропорт.</a:t>
            </a:r>
            <a:endParaRPr lang="ru-RU" sz="1600" dirty="0">
              <a:solidFill>
                <a:srgbClr val="0000FF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102783"/>
            <a:ext cx="3667978" cy="764163"/>
          </a:xfrm>
          <a:prstGeom prst="rect">
            <a:avLst/>
          </a:prstGeom>
        </p:spPr>
      </p:pic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67F2-EC8F-40FB-BED3-D9DB3798053E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6234706"/>
            <a:ext cx="4576941" cy="343270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2375969"/>
            <a:ext cx="4572445" cy="34293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3" y="10209699"/>
            <a:ext cx="4576944" cy="3432708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51129" y="1214649"/>
            <a:ext cx="3452884" cy="50330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ДЕНЬ </a:t>
            </a:r>
            <a:r>
              <a:rPr lang="ru-RU" sz="3200" dirty="0" smtClean="0">
                <a:solidFill>
                  <a:schemeClr val="bg1"/>
                </a:solidFill>
              </a:rPr>
              <a:t>9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561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52"/>
            <a:ext cx="5078463" cy="12466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366"/>
            <a:ext cx="5689883" cy="86428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340568"/>
            <a:ext cx="10708540" cy="11571108"/>
          </a:xfrm>
        </p:spPr>
        <p:txBody>
          <a:bodyPr>
            <a:normAutofit/>
          </a:bodyPr>
          <a:lstStyle/>
          <a:p>
            <a:r>
              <a:rPr lang="ru-RU" dirty="0" smtClean="0"/>
              <a:t>Внимание</a:t>
            </a:r>
            <a:r>
              <a:rPr lang="ru-RU" dirty="0"/>
              <a:t>!</a:t>
            </a:r>
            <a:br>
              <a:rPr lang="ru-RU" dirty="0"/>
            </a:br>
            <a:r>
              <a:rPr lang="ru-RU" dirty="0"/>
              <a:t>Цены указаны из расчета на 1-ого человека при двухместном размещении без авиаперелета! </a:t>
            </a:r>
          </a:p>
          <a:p>
            <a:pPr fontAlgn="base"/>
            <a:r>
              <a:rPr lang="ru-RU" b="1" dirty="0"/>
              <a:t>Гостиница</a:t>
            </a:r>
            <a:br>
              <a:rPr lang="ru-RU" b="1" dirty="0"/>
            </a:br>
            <a:r>
              <a:rPr lang="ru-RU" b="1" dirty="0" smtClean="0"/>
              <a:t>5* </a:t>
            </a:r>
            <a:r>
              <a:rPr lang="ru-RU" b="1" dirty="0"/>
              <a:t>– </a:t>
            </a:r>
            <a:r>
              <a:rPr lang="ru-RU" b="1" dirty="0" smtClean="0">
                <a:solidFill>
                  <a:srgbClr val="FF0000"/>
                </a:solidFill>
              </a:rPr>
              <a:t>0 руб.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4</a:t>
            </a:r>
            <a:r>
              <a:rPr lang="ru-RU" b="1" dirty="0"/>
              <a:t>* – </a:t>
            </a:r>
            <a:r>
              <a:rPr lang="ru-RU" b="1" dirty="0">
                <a:solidFill>
                  <a:srgbClr val="FF0000"/>
                </a:solidFill>
              </a:rPr>
              <a:t>0 руб.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3* </a:t>
            </a:r>
            <a:r>
              <a:rPr lang="ru-RU" b="1" dirty="0"/>
              <a:t>– </a:t>
            </a:r>
            <a:r>
              <a:rPr lang="ru-RU" b="1" dirty="0">
                <a:solidFill>
                  <a:srgbClr val="FF0000"/>
                </a:solidFill>
              </a:rPr>
              <a:t>0 руб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Доплата за одноместное размещение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5* </a:t>
            </a:r>
            <a:r>
              <a:rPr lang="ru-RU" b="1" dirty="0"/>
              <a:t>- </a:t>
            </a:r>
            <a:r>
              <a:rPr lang="ru-RU" b="1" dirty="0" smtClean="0">
                <a:solidFill>
                  <a:srgbClr val="FF0000"/>
                </a:solidFill>
              </a:rPr>
              <a:t>0 </a:t>
            </a:r>
            <a:r>
              <a:rPr lang="ru-RU" b="1" dirty="0">
                <a:solidFill>
                  <a:srgbClr val="FF0000"/>
                </a:solidFill>
              </a:rPr>
              <a:t>руб.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4* </a:t>
            </a:r>
            <a:r>
              <a:rPr lang="ru-RU" b="1" dirty="0"/>
              <a:t>- </a:t>
            </a:r>
            <a:r>
              <a:rPr lang="ru-RU" b="1" dirty="0" smtClean="0">
                <a:solidFill>
                  <a:srgbClr val="FF0000"/>
                </a:solidFill>
              </a:rPr>
              <a:t>0 </a:t>
            </a:r>
            <a:r>
              <a:rPr lang="ru-RU" b="1" dirty="0">
                <a:solidFill>
                  <a:srgbClr val="FF0000"/>
                </a:solidFill>
              </a:rPr>
              <a:t>руб. </a:t>
            </a: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3</a:t>
            </a:r>
            <a:r>
              <a:rPr lang="ru-RU" b="1" dirty="0"/>
              <a:t>* - </a:t>
            </a:r>
            <a:r>
              <a:rPr lang="ru-RU" b="1" dirty="0" smtClean="0">
                <a:solidFill>
                  <a:srgbClr val="FF0000"/>
                </a:solidFill>
              </a:rPr>
              <a:t>0 </a:t>
            </a:r>
            <a:r>
              <a:rPr lang="ru-RU" b="1" dirty="0">
                <a:solidFill>
                  <a:srgbClr val="FF0000"/>
                </a:solidFill>
              </a:rPr>
              <a:t>руб. </a:t>
            </a:r>
            <a:r>
              <a:rPr lang="ru-RU" b="1" dirty="0"/>
              <a:t> </a:t>
            </a:r>
            <a:endParaRPr lang="ru-RU" dirty="0"/>
          </a:p>
          <a:p>
            <a:pPr fontAlgn="base"/>
            <a:r>
              <a:rPr lang="ru-RU" dirty="0"/>
              <a:t/>
            </a:r>
            <a:br>
              <a:rPr lang="ru-RU" dirty="0"/>
            </a:br>
            <a:r>
              <a:rPr lang="ru-RU" dirty="0"/>
              <a:t>Дети до 6 лет - бесплатно</a:t>
            </a:r>
            <a:br>
              <a:rPr lang="ru-RU" dirty="0"/>
            </a:br>
            <a:r>
              <a:rPr lang="ru-RU" dirty="0"/>
              <a:t>Дети от 6 до 12 лет - скидка 50% от стоимости тура</a:t>
            </a:r>
          </a:p>
          <a:p>
            <a:pPr fontAlgn="base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В стоимость входит: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Встреча (С табличкой «</a:t>
            </a:r>
            <a:r>
              <a:rPr lang="ru-RU" sz="2400" b="1" dirty="0"/>
              <a:t>ЕРЕВАН ТРЕВЕЛ</a:t>
            </a:r>
            <a:r>
              <a:rPr lang="ru-RU" sz="2400" dirty="0"/>
              <a:t>»)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Трансферы Аэропорт – Гостиница – Аэропорт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Проживание в гостинице 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Завтраки, обеды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Комфортабельный транспорт </a:t>
            </a:r>
            <a:r>
              <a:rPr lang="ru-RU" sz="2400" dirty="0" smtClean="0"/>
              <a:t>с </a:t>
            </a:r>
            <a:r>
              <a:rPr lang="ru-RU" sz="2400" dirty="0"/>
              <a:t>водителем на весь маршрут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Все указанные экскурсии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Русскоговорящий сопровождающий Гид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Входные билеты на указанные музеи и культурные центры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Туристическая карта Армении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Журнал «</a:t>
            </a:r>
            <a:r>
              <a:rPr lang="ru-RU" sz="2400" u="sng" dirty="0">
                <a:hlinkClick r:id="rId4"/>
              </a:rPr>
              <a:t>АРМЕНИЯ Туристическая</a:t>
            </a:r>
            <a:r>
              <a:rPr lang="ru-RU" sz="2400" dirty="0"/>
              <a:t>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102783"/>
            <a:ext cx="3667978" cy="764163"/>
          </a:xfrm>
          <a:prstGeom prst="rect">
            <a:avLst/>
          </a:prstGeom>
        </p:spPr>
      </p:pic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67F2-EC8F-40FB-BED3-D9DB3798053E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351129" y="1214649"/>
            <a:ext cx="3452884" cy="503307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СТОИМОСТЬ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051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52"/>
            <a:ext cx="5078463" cy="1246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366"/>
            <a:ext cx="5689883" cy="86428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340568"/>
            <a:ext cx="5751512" cy="12726340"/>
          </a:xfrm>
        </p:spPr>
        <p:txBody>
          <a:bodyPr>
            <a:normAutofit/>
          </a:bodyPr>
          <a:lstStyle/>
          <a:p>
            <a:r>
              <a:rPr lang="ru-RU" sz="2000" dirty="0"/>
              <a:t>Прибытие в Ереван. </a:t>
            </a:r>
          </a:p>
          <a:p>
            <a:r>
              <a:rPr lang="ru-RU" sz="2000" b="1" dirty="0">
                <a:solidFill>
                  <a:srgbClr val="0000FF"/>
                </a:solidFill>
              </a:rPr>
              <a:t>Трансфер в гостиницу. Свободное время.</a:t>
            </a:r>
            <a:endParaRPr lang="ru-RU" sz="2000" dirty="0">
              <a:solidFill>
                <a:srgbClr val="0000FF"/>
              </a:solidFill>
            </a:endParaRPr>
          </a:p>
          <a:p>
            <a:endParaRPr lang="ru-RU" sz="20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911" y="6295455"/>
            <a:ext cx="4592167" cy="34441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10203050"/>
            <a:ext cx="4580824" cy="343561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102783"/>
            <a:ext cx="3667978" cy="764163"/>
          </a:xfrm>
          <a:prstGeom prst="rect">
            <a:avLst/>
          </a:prstGeom>
        </p:spPr>
      </p:pic>
      <p:sp>
        <p:nvSpPr>
          <p:cNvPr id="2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D8D4-85C6-4780-AB2B-9F7822F8B4D6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911" y="2340568"/>
            <a:ext cx="4575442" cy="3431582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51129" y="1214649"/>
            <a:ext cx="3452884" cy="50330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ДЕНЬ </a:t>
            </a:r>
            <a:r>
              <a:rPr lang="en-US" sz="3200" dirty="0" smtClean="0">
                <a:solidFill>
                  <a:schemeClr val="bg1"/>
                </a:solidFill>
              </a:rPr>
              <a:t>1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682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52"/>
            <a:ext cx="5078463" cy="1246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366"/>
            <a:ext cx="5689883" cy="86428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340568"/>
            <a:ext cx="5751512" cy="1272634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  <a:cs typeface="Arial" panose="020B0604020202020204" pitchFamily="34" charset="0"/>
              </a:rPr>
              <a:t>1-я половина </a:t>
            </a:r>
            <a:r>
              <a:rPr lang="ru-RU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дня</a:t>
            </a:r>
            <a:br>
              <a:rPr lang="ru-RU" sz="2000" dirty="0" smtClean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ru-RU" sz="2000" dirty="0">
                <a:cs typeface="Arial" panose="020B0604020202020204" pitchFamily="34" charset="0"/>
              </a:rPr>
              <a:t/>
            </a:r>
            <a:br>
              <a:rPr lang="ru-RU" sz="2000" dirty="0"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00FF"/>
                </a:solidFill>
                <a:cs typeface="Arial" panose="020B0604020202020204" pitchFamily="34" charset="0"/>
              </a:rPr>
              <a:t>Обзорная </a:t>
            </a:r>
            <a:r>
              <a:rPr lang="ru-RU" sz="20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экскурсия по </a:t>
            </a:r>
            <a:r>
              <a:rPr lang="ru-RU" sz="2000" b="1" dirty="0">
                <a:solidFill>
                  <a:srgbClr val="0000FF"/>
                </a:solidFill>
                <a:cs typeface="Arial" panose="020B0604020202020204" pitchFamily="34" charset="0"/>
              </a:rPr>
              <a:t>Еревану</a:t>
            </a:r>
            <a:r>
              <a:rPr lang="ru-RU" sz="2000" dirty="0">
                <a:cs typeface="Arial" panose="020B0604020202020204" pitchFamily="34" charset="0"/>
              </a:rPr>
              <a:t> </a:t>
            </a:r>
            <a:r>
              <a:rPr lang="en-US" sz="2000" dirty="0">
                <a:cs typeface="Arial" panose="020B0604020202020204" pitchFamily="34" charset="0"/>
              </a:rPr>
              <a:t/>
            </a:r>
            <a:br>
              <a:rPr lang="en-US" sz="2000" dirty="0"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с 10:00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~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до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1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6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:00</a:t>
            </a:r>
            <a:r>
              <a:rPr lang="ru-RU" sz="2000" dirty="0" smtClean="0"/>
              <a:t> </a:t>
            </a:r>
            <a:endParaRPr lang="ru-RU" sz="2000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2000" dirty="0" smtClean="0">
                <a:cs typeface="Arial" panose="020B0604020202020204" pitchFamily="34" charset="0"/>
              </a:rPr>
              <a:t>Путешествие </a:t>
            </a:r>
            <a:r>
              <a:rPr lang="ru-RU" sz="2000" dirty="0">
                <a:cs typeface="Arial" panose="020B0604020202020204" pitchFamily="34" charset="0"/>
              </a:rPr>
              <a:t>по отметившей недавно свое 2800-летие столице Армении начнется с ее географического центра – площади Республики. После чего посетим привокзальная площадь, где находится один из символов Еревана – памятник герою средневекового армянского эпоса, богатырю Давиду Сасунскому. Затем, проехав мимо Кольцевого бульвара, поднимемся к парку Победы, откуда открывается захватывающий панорамный вид города и библейского Арарата. Далее ожидается прогулка по ереванскому Каскаду – музею под открытым небом, затем – по проспекту, носящему имя создателя армянского алфавита </a:t>
            </a:r>
            <a:r>
              <a:rPr lang="ru-RU" sz="2000" dirty="0" err="1">
                <a:cs typeface="Arial" panose="020B0604020202020204" pitchFamily="34" charset="0"/>
              </a:rPr>
              <a:t>Месропа</a:t>
            </a:r>
            <a:r>
              <a:rPr lang="ru-RU" sz="2000" dirty="0">
                <a:cs typeface="Arial" panose="020B0604020202020204" pitchFamily="34" charset="0"/>
              </a:rPr>
              <a:t> Маштоца, увидим мэрию Еревана, Спортивно-концертный комплекс на холме </a:t>
            </a:r>
            <a:r>
              <a:rPr lang="ru-RU" sz="2000" dirty="0" err="1">
                <a:cs typeface="Arial" panose="020B0604020202020204" pitchFamily="34" charset="0"/>
              </a:rPr>
              <a:t>Цицернакаберд</a:t>
            </a:r>
            <a:r>
              <a:rPr lang="ru-RU" sz="2000" dirty="0">
                <a:cs typeface="Arial" panose="020B0604020202020204" pitchFamily="34" charset="0"/>
              </a:rPr>
              <a:t> и закончим экскурсию на Театральной площади у Национального академического театра оперы и балета им. </a:t>
            </a:r>
            <a:r>
              <a:rPr lang="ru-RU" sz="2000" dirty="0" err="1">
                <a:cs typeface="Arial" panose="020B0604020202020204" pitchFamily="34" charset="0"/>
              </a:rPr>
              <a:t>Спендиарова</a:t>
            </a:r>
            <a:r>
              <a:rPr lang="ru-RU" sz="2000" dirty="0">
                <a:cs typeface="Arial" panose="020B0604020202020204" pitchFamily="34" charset="0"/>
              </a:rPr>
              <a:t>. Здесь же находятся Лебединое озеро и памятники известным армянским представителям культуры – композиторам </a:t>
            </a:r>
            <a:r>
              <a:rPr lang="ru-RU" sz="2000" dirty="0" err="1">
                <a:cs typeface="Arial" panose="020B0604020202020204" pitchFamily="34" charset="0"/>
              </a:rPr>
              <a:t>Араму</a:t>
            </a:r>
            <a:r>
              <a:rPr lang="ru-RU" sz="2000" dirty="0">
                <a:cs typeface="Arial" panose="020B0604020202020204" pitchFamily="34" charset="0"/>
              </a:rPr>
              <a:t> Хачатуряну, Александру </a:t>
            </a:r>
            <a:r>
              <a:rPr lang="ru-RU" sz="2000" dirty="0" err="1">
                <a:cs typeface="Arial" panose="020B0604020202020204" pitchFamily="34" charset="0"/>
              </a:rPr>
              <a:t>Спендиарову</a:t>
            </a:r>
            <a:r>
              <a:rPr lang="ru-RU" sz="2000" dirty="0">
                <a:cs typeface="Arial" panose="020B0604020202020204" pitchFamily="34" charset="0"/>
              </a:rPr>
              <a:t>, </a:t>
            </a:r>
            <a:r>
              <a:rPr lang="ru-RU" sz="2000" dirty="0" err="1">
                <a:cs typeface="Arial" panose="020B0604020202020204" pitchFamily="34" charset="0"/>
              </a:rPr>
              <a:t>Арно</a:t>
            </a:r>
            <a:r>
              <a:rPr lang="ru-RU" sz="2000" dirty="0">
                <a:cs typeface="Arial" panose="020B0604020202020204" pitchFamily="34" charset="0"/>
              </a:rPr>
              <a:t> </a:t>
            </a:r>
            <a:r>
              <a:rPr lang="ru-RU" sz="2000" dirty="0" err="1">
                <a:cs typeface="Arial" panose="020B0604020202020204" pitchFamily="34" charset="0"/>
              </a:rPr>
              <a:t>Бабаджаняну</a:t>
            </a:r>
            <a:r>
              <a:rPr lang="ru-RU" sz="2000" dirty="0">
                <a:cs typeface="Arial" panose="020B0604020202020204" pitchFamily="34" charset="0"/>
              </a:rPr>
              <a:t>, поэту и писателю </a:t>
            </a:r>
            <a:r>
              <a:rPr lang="ru-RU" sz="2000" dirty="0" err="1">
                <a:cs typeface="Arial" panose="020B0604020202020204" pitchFamily="34" charset="0"/>
              </a:rPr>
              <a:t>Ованесу</a:t>
            </a:r>
            <a:r>
              <a:rPr lang="ru-RU" sz="2000" dirty="0">
                <a:cs typeface="Arial" panose="020B0604020202020204" pitchFamily="34" charset="0"/>
              </a:rPr>
              <a:t> Туманяну</a:t>
            </a:r>
            <a:r>
              <a:rPr lang="ru-RU" sz="2000" dirty="0" smtClean="0">
                <a:cs typeface="Arial" panose="020B0604020202020204" pitchFamily="34" charset="0"/>
              </a:rPr>
              <a:t>.</a:t>
            </a:r>
            <a:r>
              <a:rPr lang="en-US" sz="2000" dirty="0" smtClean="0">
                <a:cs typeface="Arial" panose="020B0604020202020204" pitchFamily="34" charset="0"/>
              </a:rPr>
              <a:t/>
            </a:r>
            <a:br>
              <a:rPr lang="en-US" sz="2000" dirty="0" smtClean="0">
                <a:cs typeface="Arial" panose="020B0604020202020204" pitchFamily="34" charset="0"/>
              </a:rPr>
            </a:br>
            <a:r>
              <a:rPr lang="ru-RU" sz="2000" dirty="0">
                <a:cs typeface="Arial" panose="020B0604020202020204" pitchFamily="34" charset="0"/>
              </a:rPr>
              <a:t/>
            </a:r>
            <a:br>
              <a:rPr lang="ru-RU" sz="2000" dirty="0"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FF0000"/>
                </a:solidFill>
                <a:cs typeface="Arial" panose="020B0604020202020204" pitchFamily="34" charset="0"/>
              </a:rPr>
              <a:t>2-я половина </a:t>
            </a:r>
            <a:r>
              <a:rPr lang="ru-RU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дня</a:t>
            </a:r>
            <a:r>
              <a:rPr lang="ru-RU" sz="2000" dirty="0">
                <a:solidFill>
                  <a:srgbClr val="FF0000"/>
                </a:solidFill>
              </a:rPr>
              <a:t> | Обед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ru-RU" sz="2000" dirty="0">
                <a:cs typeface="Arial" panose="020B0604020202020204" pitchFamily="34" charset="0"/>
              </a:rPr>
              <a:t/>
            </a:r>
            <a:br>
              <a:rPr lang="ru-RU" sz="2000" dirty="0">
                <a:cs typeface="Arial" panose="020B0604020202020204" pitchFamily="34" charset="0"/>
              </a:rPr>
            </a:br>
            <a:r>
              <a:rPr lang="ru-RU" sz="2000" b="1" dirty="0" err="1" smtClean="0">
                <a:solidFill>
                  <a:srgbClr val="0000FF"/>
                </a:solidFill>
              </a:rPr>
              <a:t>Эчмиадзинский</a:t>
            </a:r>
            <a:r>
              <a:rPr lang="ru-RU" sz="2000" b="1" dirty="0" smtClean="0">
                <a:solidFill>
                  <a:srgbClr val="0000FF"/>
                </a:solidFill>
              </a:rPr>
              <a:t> кафедральный собор, Церкви Св. </a:t>
            </a:r>
            <a:r>
              <a:rPr lang="ru-RU" sz="2000" b="1" dirty="0" err="1" smtClean="0">
                <a:solidFill>
                  <a:srgbClr val="0000FF"/>
                </a:solidFill>
              </a:rPr>
              <a:t>Рипсиме</a:t>
            </a:r>
            <a:r>
              <a:rPr lang="ru-RU" sz="2000" b="1" dirty="0" smtClean="0">
                <a:solidFill>
                  <a:srgbClr val="0000FF"/>
                </a:solidFill>
              </a:rPr>
              <a:t> и Св. </a:t>
            </a:r>
            <a:r>
              <a:rPr lang="ru-RU" sz="2000" b="1" dirty="0" err="1" smtClean="0">
                <a:solidFill>
                  <a:srgbClr val="0000FF"/>
                </a:solidFill>
              </a:rPr>
              <a:t>Гаяне</a:t>
            </a:r>
            <a:r>
              <a:rPr lang="ru-RU" sz="2000" b="1" dirty="0" smtClean="0">
                <a:solidFill>
                  <a:srgbClr val="0000FF"/>
                </a:solidFill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</a:rPr>
              <a:t>- Ереван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В самом сердце </a:t>
            </a:r>
            <a:r>
              <a:rPr lang="ru-RU" sz="2000" dirty="0" err="1"/>
              <a:t>Вагаршапата</a:t>
            </a:r>
            <a:r>
              <a:rPr lang="ru-RU" sz="2000" dirty="0"/>
              <a:t> – одного из наиболее значительных культурных и религиозных центров Армении, как Ватикан в центре Рима, – расположен Святой Первопрестольный Эчмиадзин: не только духовная столица армян, но и первая христианская церковь в мире! Как известно, в 301 году Армения первой в мире провозгласила христианство государственной религией, и в том же году состоялось заложение первого камня в фундамент будущего храма во время правления царя </a:t>
            </a:r>
            <a:r>
              <a:rPr lang="ru-RU" sz="2000" dirty="0" err="1"/>
              <a:t>Трдата</a:t>
            </a:r>
            <a:r>
              <a:rPr lang="ru-RU" sz="2000" dirty="0"/>
              <a:t> III.</a:t>
            </a:r>
            <a:endParaRPr lang="ru-RU" sz="20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102783"/>
            <a:ext cx="3667978" cy="764163"/>
          </a:xfrm>
          <a:prstGeom prst="rect">
            <a:avLst/>
          </a:prstGeom>
        </p:spPr>
      </p:pic>
      <p:sp>
        <p:nvSpPr>
          <p:cNvPr id="22" name="Дата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7E34-38A0-4544-968C-D49F1DCC838A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12" y="6282748"/>
            <a:ext cx="4576941" cy="3432706"/>
          </a:xfrm>
          <a:prstGeom prst="rect">
            <a:avLst/>
          </a:prstGeom>
        </p:spPr>
      </p:pic>
      <p:pic>
        <p:nvPicPr>
          <p:cNvPr id="15" name="Рисунок 14" descr="C:\Users\admin\Desktop\Новая папка\IPROFFER\800x600 - ФОТО ДЛЯ НОВОГО УНИВЕР САЙТА\Ереван\с лого\yerevan-tours-in-armenia-0014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13" y="2339444"/>
            <a:ext cx="4568682" cy="3431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51" y="10290684"/>
            <a:ext cx="4575443" cy="3431582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51129" y="1214649"/>
            <a:ext cx="3452884" cy="50330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ДЕНЬ </a:t>
            </a:r>
            <a:r>
              <a:rPr lang="ru-RU" sz="3200" dirty="0" smtClean="0">
                <a:solidFill>
                  <a:schemeClr val="bg1"/>
                </a:solidFill>
              </a:rPr>
              <a:t>2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410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52"/>
            <a:ext cx="5078463" cy="12466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366"/>
            <a:ext cx="5689883" cy="86428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340568"/>
            <a:ext cx="5751512" cy="1272634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1-я половина </a:t>
            </a:r>
            <a:r>
              <a:rPr lang="ru-RU" sz="2000" dirty="0" smtClean="0">
                <a:solidFill>
                  <a:srgbClr val="FF0000"/>
                </a:solidFill>
              </a:rPr>
              <a:t>дня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0000FF"/>
                </a:solidFill>
              </a:rPr>
              <a:t>Экскурсия по музею Матенадарана</a:t>
            </a:r>
            <a:r>
              <a:rPr lang="ru-RU" sz="2000" dirty="0"/>
              <a:t> 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с 10:00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~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до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17:00</a:t>
            </a:r>
            <a:r>
              <a:rPr lang="ru-RU" sz="2000" dirty="0"/>
              <a:t> </a:t>
            </a:r>
            <a:endParaRPr lang="ru-RU" sz="2000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2000" dirty="0"/>
              <a:t>(компания оставляет за собой право на перенос тура)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Слово </a:t>
            </a:r>
            <a:r>
              <a:rPr lang="ru-RU" sz="2000" dirty="0"/>
              <a:t>«</a:t>
            </a:r>
            <a:r>
              <a:rPr lang="ru-RU" sz="2000" dirty="0" err="1"/>
              <a:t>матенадаран</a:t>
            </a:r>
            <a:r>
              <a:rPr lang="ru-RU" sz="2000" dirty="0"/>
              <a:t>» в переводе с армянского означает «хранилище рукописей». Начало создания этой коллекции датируется V веком и связано с именем создателя отца армянской письменности </a:t>
            </a:r>
            <a:r>
              <a:rPr lang="ru-RU" sz="2000" dirty="0" err="1"/>
              <a:t>Месропа</a:t>
            </a:r>
            <a:r>
              <a:rPr lang="ru-RU" sz="2000" dirty="0"/>
              <a:t> Маштоца. В его честь назван проспект, в конце которого находится музей Матенадаран, являющийся одним из крупнейших хранилищ рукописей в мире и самым крупным хранилищем древнеармянских рукописей. Фонды этого уникального музея насчитывают более 17 тыс. древних рукописей и более 100 тыс. </a:t>
            </a:r>
            <a:r>
              <a:rPr lang="ru-RU" sz="2000" dirty="0" smtClean="0"/>
              <a:t>стар9 апреля 2019 </a:t>
            </a:r>
            <a:r>
              <a:rPr lang="ru-RU" sz="2000" dirty="0" err="1" smtClean="0"/>
              <a:t>г.инных</a:t>
            </a:r>
            <a:r>
              <a:rPr lang="ru-RU" sz="2000" dirty="0" smtClean="0"/>
              <a:t> </a:t>
            </a:r>
            <a:r>
              <a:rPr lang="ru-RU" sz="2000" dirty="0"/>
              <a:t>архивных документов на армянском, русском, иврите, латыни, арабском, сирийском, греческом, грузинском, индийском, японском, персидском и других </a:t>
            </a:r>
            <a:r>
              <a:rPr lang="ru-RU" sz="2000" dirty="0" smtClean="0"/>
              <a:t>языках.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2-я </a:t>
            </a:r>
            <a:r>
              <a:rPr lang="ru-RU" sz="2000" dirty="0">
                <a:solidFill>
                  <a:srgbClr val="FF0000"/>
                </a:solidFill>
              </a:rPr>
              <a:t>половина дня | </a:t>
            </a:r>
            <a:r>
              <a:rPr lang="ru-RU" sz="2000" dirty="0" smtClean="0">
                <a:solidFill>
                  <a:srgbClr val="FF0000"/>
                </a:solidFill>
              </a:rPr>
              <a:t>Обед</a:t>
            </a: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0000FF"/>
                </a:solidFill>
              </a:rPr>
              <a:t>Крепость </a:t>
            </a:r>
            <a:r>
              <a:rPr lang="ru-RU" sz="2000" b="1" dirty="0" err="1">
                <a:solidFill>
                  <a:srgbClr val="0000FF"/>
                </a:solidFill>
              </a:rPr>
              <a:t>Гарни</a:t>
            </a:r>
            <a:r>
              <a:rPr lang="ru-RU" sz="2000" b="1" dirty="0">
                <a:solidFill>
                  <a:srgbClr val="0000FF"/>
                </a:solidFill>
              </a:rPr>
              <a:t> - монастырь </a:t>
            </a:r>
            <a:r>
              <a:rPr lang="ru-RU" sz="2000" b="1" dirty="0" err="1">
                <a:solidFill>
                  <a:srgbClr val="0000FF"/>
                </a:solidFill>
              </a:rPr>
              <a:t>Гегард</a:t>
            </a:r>
            <a:r>
              <a:rPr lang="ru-RU" sz="2000" b="1" dirty="0">
                <a:solidFill>
                  <a:srgbClr val="0000FF"/>
                </a:solidFill>
              </a:rPr>
              <a:t> - Ереван </a:t>
            </a:r>
            <a:endParaRPr lang="ru-RU" sz="2000" dirty="0">
              <a:solidFill>
                <a:srgbClr val="0000FF"/>
              </a:solidFill>
            </a:endParaRPr>
          </a:p>
          <a:p>
            <a:r>
              <a:rPr lang="ru-RU" sz="2000" dirty="0"/>
              <a:t>Предлагается совершить путешествие не только в пространстве, но и во времени: </a:t>
            </a:r>
            <a:r>
              <a:rPr lang="ru-RU" sz="2000" dirty="0" smtClean="0"/>
              <a:t>от язычества </a:t>
            </a:r>
            <a:r>
              <a:rPr lang="ru-RU" sz="2000" dirty="0"/>
              <a:t>к христианству – от языческого храма Бога Солнца I века до «</a:t>
            </a:r>
            <a:r>
              <a:rPr lang="ru-RU" sz="2000" dirty="0" smtClean="0"/>
              <a:t>пещерного монастыря</a:t>
            </a:r>
            <a:r>
              <a:rPr lang="ru-RU" sz="2000" dirty="0"/>
              <a:t>» Гегардаванк, название которого происходит от копья Лонгина. Именно </a:t>
            </a:r>
            <a:r>
              <a:rPr lang="ru-RU" sz="2000" dirty="0" smtClean="0"/>
              <a:t>этим копьем </a:t>
            </a:r>
            <a:r>
              <a:rPr lang="ru-RU" sz="2000" dirty="0"/>
              <a:t>римский сотник пронзил тело Иисуса Христа на Кресте, а наконечник его </a:t>
            </a:r>
            <a:r>
              <a:rPr lang="ru-RU" sz="2000" dirty="0" smtClean="0"/>
              <a:t>в числе </a:t>
            </a:r>
            <a:r>
              <a:rPr lang="ru-RU" sz="2000" dirty="0"/>
              <a:t>многих других реликвий был привезен апостолом Фаддеем в Армению. </a:t>
            </a:r>
            <a:r>
              <a:rPr lang="ru-RU" sz="2000" dirty="0" smtClean="0"/>
              <a:t>Долгое время </a:t>
            </a:r>
            <a:r>
              <a:rPr lang="ru-RU" sz="2000" dirty="0"/>
              <a:t>хранилась эта святыня в монастырском комплексе </a:t>
            </a:r>
            <a:r>
              <a:rPr lang="ru-RU" sz="2000" dirty="0" smtClean="0"/>
              <a:t>Гегарда «копье</a:t>
            </a:r>
            <a:r>
              <a:rPr lang="ru-RU" sz="2000" dirty="0"/>
              <a:t>»), а теперь ее можно увидеть в музее Эчмиадзина.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412" y="6282748"/>
            <a:ext cx="4576941" cy="34327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102783"/>
            <a:ext cx="3667978" cy="764163"/>
          </a:xfrm>
          <a:prstGeom prst="rect">
            <a:avLst/>
          </a:prstGeom>
        </p:spPr>
      </p:pic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67F2-EC8F-40FB-BED3-D9DB3798053E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5" y="2340568"/>
            <a:ext cx="4573943" cy="343045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5" y="10226052"/>
            <a:ext cx="4576941" cy="3432706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51129" y="1214649"/>
            <a:ext cx="3452884" cy="50330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ДЕНЬ </a:t>
            </a:r>
            <a:r>
              <a:rPr lang="ru-RU" sz="3200" dirty="0" smtClean="0">
                <a:solidFill>
                  <a:schemeClr val="bg1"/>
                </a:solidFill>
              </a:rPr>
              <a:t>3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715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52"/>
            <a:ext cx="5078463" cy="1246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366"/>
            <a:ext cx="5689883" cy="86428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340568"/>
            <a:ext cx="5751512" cy="1272634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1-я половина дня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0000FF"/>
                </a:solidFill>
              </a:rPr>
              <a:t>Ереван - Хор </a:t>
            </a:r>
            <a:r>
              <a:rPr lang="ru-RU" sz="2000" b="1" dirty="0" err="1">
                <a:solidFill>
                  <a:srgbClr val="0000FF"/>
                </a:solidFill>
              </a:rPr>
              <a:t>Вирап</a:t>
            </a:r>
            <a:r>
              <a:rPr lang="ru-RU" sz="2000" b="1" dirty="0">
                <a:solidFill>
                  <a:srgbClr val="0000FF"/>
                </a:solidFill>
              </a:rPr>
              <a:t> - винный завод </a:t>
            </a:r>
            <a:r>
              <a:rPr lang="ru-RU" sz="2000" b="1" dirty="0" err="1">
                <a:solidFill>
                  <a:srgbClr val="0000FF"/>
                </a:solidFill>
              </a:rPr>
              <a:t>Арени</a:t>
            </a:r>
            <a:r>
              <a:rPr lang="ru-RU" sz="2000" dirty="0"/>
              <a:t> 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с 10:00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~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до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19:00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Не случайно монастырь Хор Вирап («Глубокая темница») считается </a:t>
            </a:r>
            <a:r>
              <a:rPr lang="ru-RU" sz="2000" dirty="0" smtClean="0"/>
              <a:t>самым намоленным </a:t>
            </a:r>
            <a:r>
              <a:rPr lang="ru-RU" sz="2000" dirty="0"/>
              <a:t>местом в Армении – ведь именно в находящейся здесь тюрьме </a:t>
            </a:r>
            <a:r>
              <a:rPr lang="ru-RU" sz="2000" dirty="0" smtClean="0"/>
              <a:t>на протяжении </a:t>
            </a:r>
            <a:r>
              <a:rPr lang="ru-RU" sz="2000" dirty="0"/>
              <a:t>14 лет томился крестивший позже нашу страну Григорий </a:t>
            </a:r>
            <a:r>
              <a:rPr lang="ru-RU" sz="2000" dirty="0" smtClean="0"/>
              <a:t>Просветитель. Именно </a:t>
            </a:r>
            <a:r>
              <a:rPr lang="ru-RU" sz="2000" dirty="0"/>
              <a:t>здесь силой веры, силой своей молитвы он смог противостоять смерти, а </a:t>
            </a:r>
            <a:r>
              <a:rPr lang="ru-RU" sz="2000" dirty="0" smtClean="0"/>
              <a:t>затем подарил </a:t>
            </a:r>
            <a:r>
              <a:rPr lang="ru-RU" sz="2000" dirty="0"/>
              <a:t>Армении «новую жизнь» – именно так станут именовать после 301 </a:t>
            </a:r>
            <a:r>
              <a:rPr lang="ru-RU" sz="2000" dirty="0" smtClean="0"/>
              <a:t>года принятие </a:t>
            </a:r>
            <a:r>
              <a:rPr lang="ru-RU" sz="2000" dirty="0"/>
              <a:t>христианства как государственной религии. Отдельно стоит отметить, что </a:t>
            </a:r>
            <a:r>
              <a:rPr lang="ru-RU" sz="2000" dirty="0" smtClean="0"/>
              <a:t>из Хор </a:t>
            </a:r>
            <a:r>
              <a:rPr lang="ru-RU" sz="2000" dirty="0"/>
              <a:t>Вирапа открывается прекрасный вид: это самая близкая точка от </a:t>
            </a:r>
            <a:r>
              <a:rPr lang="ru-RU" sz="2000" dirty="0" smtClean="0"/>
              <a:t>символа Армении</a:t>
            </a:r>
            <a:r>
              <a:rPr lang="ru-RU" sz="2000" dirty="0"/>
              <a:t>, библейской горы Арарат – всего 7 км</a:t>
            </a:r>
            <a:r>
              <a:rPr lang="ru-RU" sz="2000" dirty="0" smtClean="0"/>
              <a:t>!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FF0000"/>
                </a:solidFill>
              </a:rPr>
              <a:t>2-я половина дня | Обед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0000FF"/>
                </a:solidFill>
              </a:rPr>
              <a:t>Монастырь </a:t>
            </a:r>
            <a:r>
              <a:rPr lang="ru-RU" sz="2000" b="1">
                <a:solidFill>
                  <a:srgbClr val="0000FF"/>
                </a:solidFill>
              </a:rPr>
              <a:t>Нораванк </a:t>
            </a:r>
            <a:r>
              <a:rPr lang="ru-RU" sz="2000" b="1" dirty="0">
                <a:solidFill>
                  <a:srgbClr val="0000FF"/>
                </a:solidFill>
              </a:rPr>
              <a:t>- </a:t>
            </a:r>
            <a:r>
              <a:rPr lang="ru-RU" sz="2000" b="1" dirty="0" smtClean="0">
                <a:solidFill>
                  <a:srgbClr val="0000FF"/>
                </a:solidFill>
              </a:rPr>
              <a:t>Ереван</a:t>
            </a:r>
          </a:p>
          <a:p>
            <a:r>
              <a:rPr lang="ru-RU" sz="2000" dirty="0" smtClean="0"/>
              <a:t>Красные </a:t>
            </a:r>
            <a:r>
              <a:rPr lang="ru-RU" sz="2000" dirty="0"/>
              <a:t>скалы, живописное ущелье Амагу и уникальный монастырский </a:t>
            </a:r>
            <a:r>
              <a:rPr lang="ru-RU" sz="2000" dirty="0" smtClean="0"/>
              <a:t>комплекс Нораванк </a:t>
            </a:r>
            <a:r>
              <a:rPr lang="ru-RU" sz="2000" dirty="0"/>
              <a:t>на вершине горы. На барельефе одной из церквей изображен сам Бог </a:t>
            </a:r>
            <a:r>
              <a:rPr lang="ru-RU" sz="2000" dirty="0" smtClean="0"/>
              <a:t>Отец! Правой </a:t>
            </a:r>
            <a:r>
              <a:rPr lang="ru-RU" sz="2000" dirty="0"/>
              <a:t>рукой Он благословляет Распятие, а левой держит голову Адама с </a:t>
            </a:r>
            <a:r>
              <a:rPr lang="ru-RU" sz="2000" dirty="0" smtClean="0"/>
              <a:t>парящим над </a:t>
            </a:r>
            <a:r>
              <a:rPr lang="ru-RU" sz="2000" dirty="0"/>
              <a:t>ней голубем, символизирующим Святого Духа. Панорамные </a:t>
            </a:r>
            <a:r>
              <a:rPr lang="ru-RU" sz="2000" dirty="0" smtClean="0"/>
              <a:t>фотографии, сделанные </a:t>
            </a:r>
            <a:r>
              <a:rPr lang="ru-RU" sz="2000" dirty="0"/>
              <a:t>с высоты птичьего полета, еще долго будут напоминать об </a:t>
            </a:r>
            <a:r>
              <a:rPr lang="ru-RU" sz="2000" dirty="0" smtClean="0"/>
              <a:t>этом захватывающем </a:t>
            </a:r>
            <a:r>
              <a:rPr lang="ru-RU" sz="2000" dirty="0"/>
              <a:t>путешествии</a:t>
            </a: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endParaRPr lang="ru-RU" sz="2000" dirty="0">
              <a:solidFill>
                <a:srgbClr val="FF0000"/>
              </a:solidFill>
            </a:endParaRPr>
          </a:p>
          <a:p>
            <a:endParaRPr lang="ru-RU" sz="2000" dirty="0" smtClean="0">
              <a:solidFill>
                <a:srgbClr val="FF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102783"/>
            <a:ext cx="3667978" cy="764163"/>
          </a:xfrm>
          <a:prstGeom prst="rect">
            <a:avLst/>
          </a:prstGeom>
        </p:spPr>
      </p:pic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67F2-EC8F-40FB-BED3-D9DB3798053E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2340565"/>
            <a:ext cx="4558718" cy="341903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411" y="10125883"/>
            <a:ext cx="4688699" cy="351652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3" y="6239702"/>
            <a:ext cx="4576944" cy="3432708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51129" y="1214649"/>
            <a:ext cx="3452884" cy="50330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ДЕНЬ </a:t>
            </a:r>
            <a:r>
              <a:rPr lang="ru-RU" sz="3200" dirty="0" smtClean="0">
                <a:solidFill>
                  <a:schemeClr val="bg1"/>
                </a:solidFill>
              </a:rPr>
              <a:t>4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16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52"/>
            <a:ext cx="5078463" cy="1246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366"/>
            <a:ext cx="5689883" cy="86428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340568"/>
            <a:ext cx="5751512" cy="1272634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1-я половина </a:t>
            </a:r>
            <a:r>
              <a:rPr lang="ru-RU" sz="2000" dirty="0" smtClean="0">
                <a:solidFill>
                  <a:srgbClr val="FF0000"/>
                </a:solidFill>
              </a:rPr>
              <a:t>дня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0000FF"/>
                </a:solidFill>
              </a:rPr>
              <a:t>Ереван - </a:t>
            </a:r>
            <a:r>
              <a:rPr lang="ru-RU" sz="2000" b="1" dirty="0" smtClean="0">
                <a:solidFill>
                  <a:srgbClr val="0000FF"/>
                </a:solidFill>
              </a:rPr>
              <a:t>Озеро Севан - </a:t>
            </a:r>
            <a:r>
              <a:rPr lang="ru-RU" sz="2000" b="1" dirty="0" err="1" smtClean="0">
                <a:solidFill>
                  <a:srgbClr val="0000FF"/>
                </a:solidFill>
              </a:rPr>
              <a:t>Севанаванк</a:t>
            </a:r>
            <a:r>
              <a:rPr lang="ru-RU" sz="2000" b="1" dirty="0" smtClean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с 10:00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~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до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18:00</a:t>
            </a:r>
            <a:r>
              <a:rPr lang="ru-RU" sz="2000" dirty="0"/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Жемчужина </a:t>
            </a:r>
            <a:r>
              <a:rPr lang="ru-RU" sz="2000" dirty="0"/>
              <a:t>Армении – озеро Севан! Приехать в Армению и не побывать на Севане, </a:t>
            </a:r>
            <a:r>
              <a:rPr lang="ru-RU" sz="2000" dirty="0" smtClean="0"/>
              <a:t>не восхититься </a:t>
            </a:r>
            <a:r>
              <a:rPr lang="ru-RU" sz="2000" dirty="0"/>
              <a:t>этой чарующей красотой, не подняться к церквям на вершине </a:t>
            </a:r>
            <a:r>
              <a:rPr lang="ru-RU" sz="2000" dirty="0" smtClean="0"/>
              <a:t>Севанского полуострова</a:t>
            </a:r>
            <a:r>
              <a:rPr lang="ru-RU" sz="2000" dirty="0"/>
              <a:t>, не искупаться, ну, или, если не сезон, хотя бы не умыться водой из </a:t>
            </a:r>
            <a:r>
              <a:rPr lang="ru-RU" sz="2000" dirty="0" smtClean="0"/>
              <a:t>озера, не </a:t>
            </a:r>
            <a:r>
              <a:rPr lang="ru-RU" sz="2000" dirty="0"/>
              <a:t>попробовать севанской рыбы, приготовленной на углях, и люля-кебаба из </a:t>
            </a:r>
            <a:r>
              <a:rPr lang="ru-RU" sz="2000" dirty="0" smtClean="0"/>
              <a:t>раковых шеек </a:t>
            </a:r>
            <a:r>
              <a:rPr lang="ru-RU" sz="2000" dirty="0"/>
              <a:t>– как минимум преступно. Не лишним будет отметить, что это самое </a:t>
            </a:r>
            <a:r>
              <a:rPr lang="ru-RU" sz="2000" dirty="0" smtClean="0"/>
              <a:t>большое озеро </a:t>
            </a:r>
            <a:r>
              <a:rPr lang="ru-RU" sz="2000" dirty="0"/>
              <a:t>на Кавказе, а также одно из самых больших высокогорных пресных озер </a:t>
            </a:r>
            <a:r>
              <a:rPr lang="ru-RU" sz="2000" dirty="0" smtClean="0"/>
              <a:t>Земли, уступающее </a:t>
            </a:r>
            <a:r>
              <a:rPr lang="ru-RU" sz="2000" dirty="0"/>
              <a:t>по ресурсам пресной воды только озеру Титикака</a:t>
            </a:r>
            <a:r>
              <a:rPr lang="ru-RU" sz="2000" dirty="0" smtClean="0"/>
              <a:t>.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FF0000"/>
                </a:solidFill>
              </a:rPr>
              <a:t>2-я половина дня | </a:t>
            </a:r>
            <a:r>
              <a:rPr lang="ru-RU" sz="2000" dirty="0" smtClean="0">
                <a:solidFill>
                  <a:srgbClr val="FF0000"/>
                </a:solidFill>
              </a:rPr>
              <a:t>Обед</a:t>
            </a: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 err="1">
                <a:solidFill>
                  <a:srgbClr val="0000FF"/>
                </a:solidFill>
              </a:rPr>
              <a:t>Дилиджан</a:t>
            </a:r>
            <a:r>
              <a:rPr lang="ru-RU" sz="2000" b="1" dirty="0">
                <a:solidFill>
                  <a:srgbClr val="0000FF"/>
                </a:solidFill>
              </a:rPr>
              <a:t> - монастырь </a:t>
            </a:r>
            <a:r>
              <a:rPr lang="ru-RU" sz="2000" b="1" dirty="0" err="1">
                <a:solidFill>
                  <a:srgbClr val="0000FF"/>
                </a:solidFill>
              </a:rPr>
              <a:t>Гошаванк</a:t>
            </a:r>
            <a:r>
              <a:rPr lang="ru-RU" sz="2000" b="1" dirty="0">
                <a:solidFill>
                  <a:srgbClr val="0000FF"/>
                </a:solidFill>
              </a:rPr>
              <a:t> - Ереван </a:t>
            </a:r>
            <a:endParaRPr lang="ru-RU" sz="2000" dirty="0">
              <a:solidFill>
                <a:srgbClr val="0000FF"/>
              </a:solidFill>
            </a:endParaRPr>
          </a:p>
          <a:p>
            <a:r>
              <a:rPr lang="ru-RU" sz="2000" dirty="0"/>
              <a:t>Этот город поистине легендарен. О нем слышали десятки миллионов </a:t>
            </a:r>
            <a:r>
              <a:rPr lang="ru-RU" sz="2000" dirty="0" smtClean="0"/>
              <a:t>людей, посмотревших </a:t>
            </a:r>
            <a:r>
              <a:rPr lang="ru-RU" sz="2000" dirty="0"/>
              <a:t>любимый несколькими поколениями фильм «</a:t>
            </a:r>
            <a:r>
              <a:rPr lang="ru-RU" sz="2000" dirty="0" err="1"/>
              <a:t>Мимино</a:t>
            </a:r>
            <a:r>
              <a:rPr lang="ru-RU" sz="2000" dirty="0"/>
              <a:t>», и о воде, что, </a:t>
            </a:r>
            <a:r>
              <a:rPr lang="ru-RU" sz="2000" dirty="0" smtClean="0"/>
              <a:t>по словам </a:t>
            </a:r>
            <a:r>
              <a:rPr lang="ru-RU" sz="2000" dirty="0"/>
              <a:t>героя картины в исполнении великого </a:t>
            </a:r>
            <a:r>
              <a:rPr lang="ru-RU" sz="2000" dirty="0" err="1"/>
              <a:t>Фрунзика</a:t>
            </a:r>
            <a:r>
              <a:rPr lang="ru-RU" sz="2000" dirty="0"/>
              <a:t> Мкртчяна, занимает </a:t>
            </a:r>
            <a:r>
              <a:rPr lang="ru-RU" sz="2000" dirty="0" smtClean="0"/>
              <a:t>второе место </a:t>
            </a:r>
            <a:r>
              <a:rPr lang="ru-RU" sz="2000" dirty="0"/>
              <a:t>в мире, конечно, тоже все осведомлены. Дилижан уже давно стал </a:t>
            </a:r>
            <a:r>
              <a:rPr lang="ru-RU" sz="2000" dirty="0" smtClean="0"/>
              <a:t>излюбленным курортом</a:t>
            </a:r>
            <a:r>
              <a:rPr lang="ru-RU" sz="2000" dirty="0"/>
              <a:t>, местом отдыха, жительства и вдохновения художников, музыкантов и </a:t>
            </a:r>
            <a:r>
              <a:rPr lang="ru-RU" sz="2000" dirty="0" smtClean="0"/>
              <a:t>других творцов</a:t>
            </a:r>
            <a:r>
              <a:rPr lang="ru-RU" sz="2000" dirty="0"/>
              <a:t>. И это неудивительно – живописнейший город, окруженный лесистыми </a:t>
            </a:r>
            <a:r>
              <a:rPr lang="ru-RU" sz="2000" dirty="0" smtClean="0"/>
              <a:t>горами, расположен </a:t>
            </a:r>
            <a:r>
              <a:rPr lang="ru-RU" sz="2000" dirty="0"/>
              <a:t>на территории заповедника и имеет статус национального парка. </a:t>
            </a:r>
            <a:r>
              <a:rPr lang="ru-RU" sz="2000" dirty="0" smtClean="0"/>
              <a:t>В Дилижан </a:t>
            </a:r>
            <a:r>
              <a:rPr lang="ru-RU" sz="2000" dirty="0"/>
              <a:t>едут в любое время года – наслаждаться красотой «местной Швейцарии</a:t>
            </a:r>
            <a:r>
              <a:rPr lang="ru-RU" sz="2000" dirty="0" smtClean="0"/>
              <a:t>», познавать </a:t>
            </a:r>
            <a:r>
              <a:rPr lang="ru-RU" sz="2000" dirty="0"/>
              <a:t>расположенные неподалеку шедевры средневековой армянской </a:t>
            </a:r>
            <a:r>
              <a:rPr lang="ru-RU" sz="2000" dirty="0" smtClean="0"/>
              <a:t>архитектуры и</a:t>
            </a:r>
            <a:r>
              <a:rPr lang="ru-RU" sz="2000" dirty="0"/>
              <a:t>, конечно, поправлять здоровье чистейшим воздухом и целебной минеральной </a:t>
            </a:r>
            <a:r>
              <a:rPr lang="ru-RU" sz="2000" dirty="0" smtClean="0"/>
              <a:t>водой. Стокилометровая </a:t>
            </a:r>
            <a:r>
              <a:rPr lang="ru-RU" sz="2000" dirty="0"/>
              <a:t>дорога из Еревана через Севан щедро награждает </a:t>
            </a:r>
            <a:r>
              <a:rPr lang="ru-RU" sz="2000" dirty="0" smtClean="0"/>
              <a:t>путешественников разнообразием </a:t>
            </a:r>
            <a:r>
              <a:rPr lang="ru-RU" sz="2000" dirty="0"/>
              <a:t>видов, наблюдением за сменой климатических поясов, ну </a:t>
            </a:r>
            <a:r>
              <a:rPr lang="ru-RU" sz="2000" dirty="0" smtClean="0"/>
              <a:t>и, разумеется</a:t>
            </a:r>
            <a:r>
              <a:rPr lang="ru-RU" sz="2000" dirty="0"/>
              <a:t>, знаменитым дилижанским серпантином.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102783"/>
            <a:ext cx="3667978" cy="764163"/>
          </a:xfrm>
          <a:prstGeom prst="rect">
            <a:avLst/>
          </a:prstGeom>
        </p:spPr>
      </p:pic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67F2-EC8F-40FB-BED3-D9DB3798053E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2360694"/>
            <a:ext cx="4558717" cy="341903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10226052"/>
            <a:ext cx="4558717" cy="341903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376" y="6267284"/>
            <a:ext cx="4566977" cy="3425233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51129" y="1214649"/>
            <a:ext cx="3452884" cy="50330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ДЕНЬ </a:t>
            </a:r>
            <a:r>
              <a:rPr lang="ru-RU" sz="3200" dirty="0" smtClean="0">
                <a:solidFill>
                  <a:schemeClr val="bg1"/>
                </a:solidFill>
              </a:rPr>
              <a:t>5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694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52"/>
            <a:ext cx="5078463" cy="1246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366"/>
            <a:ext cx="5689883" cy="86428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340568"/>
            <a:ext cx="5751512" cy="1272634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1-я половина дня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0000FF"/>
                </a:solidFill>
              </a:rPr>
              <a:t>Ереван - </a:t>
            </a:r>
            <a:r>
              <a:rPr lang="ru-RU" sz="2000" b="1" dirty="0" err="1">
                <a:solidFill>
                  <a:srgbClr val="0000FF"/>
                </a:solidFill>
              </a:rPr>
              <a:t>Аруч</a:t>
            </a:r>
            <a:r>
              <a:rPr lang="ru-RU" sz="2000" b="1" dirty="0">
                <a:solidFill>
                  <a:srgbClr val="0000FF"/>
                </a:solidFill>
              </a:rPr>
              <a:t> - </a:t>
            </a:r>
            <a:r>
              <a:rPr lang="ru-RU" sz="2000" b="1" dirty="0" err="1">
                <a:solidFill>
                  <a:srgbClr val="0000FF"/>
                </a:solidFill>
              </a:rPr>
              <a:t>Арич</a:t>
            </a:r>
            <a:r>
              <a:rPr lang="ru-RU" sz="2000" dirty="0"/>
              <a:t> 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с 10:00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~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до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19:00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Полчаса езды от Еревана, и ты попадаешь в селение, известное с V века, </a:t>
            </a:r>
            <a:r>
              <a:rPr lang="ru-RU" sz="2000" dirty="0" smtClean="0"/>
              <a:t>с концентрацией </a:t>
            </a:r>
            <a:r>
              <a:rPr lang="ru-RU" sz="2000" dirty="0"/>
              <a:t>разнообразных древностей на небольшой площади. В местечке </a:t>
            </a:r>
            <a:r>
              <a:rPr lang="ru-RU" sz="2000" dirty="0" smtClean="0"/>
              <a:t>Аруч рядом </a:t>
            </a:r>
            <a:r>
              <a:rPr lang="ru-RU" sz="2000" dirty="0"/>
              <a:t>расположены одна из самых крупных церквей Армении, </a:t>
            </a:r>
            <a:r>
              <a:rPr lang="ru-RU" sz="2000" dirty="0" err="1"/>
              <a:t>Аручаванк</a:t>
            </a:r>
            <a:r>
              <a:rPr lang="ru-RU" sz="2000" dirty="0"/>
              <a:t>, </a:t>
            </a:r>
            <a:r>
              <a:rPr lang="ru-RU" sz="2000" dirty="0" smtClean="0"/>
              <a:t>построенная в </a:t>
            </a:r>
            <a:r>
              <a:rPr lang="ru-RU" sz="2000" dirty="0"/>
              <a:t>666 году, возведенный тогда же дворец княжеской династии Мамиконянов и </a:t>
            </a:r>
            <a:r>
              <a:rPr lang="ru-RU" sz="2000" dirty="0" smtClean="0"/>
              <a:t>гостевой дом </a:t>
            </a:r>
            <a:r>
              <a:rPr lang="ru-RU" sz="2000" dirty="0"/>
              <a:t>XIII века – караван-сарай, где отдыхали на Шелковом пути </a:t>
            </a:r>
            <a:r>
              <a:rPr lang="ru-RU" sz="2000" dirty="0" smtClean="0"/>
              <a:t>средневековые бизнесмены</a:t>
            </a:r>
            <a:r>
              <a:rPr lang="ru-RU" sz="2000" dirty="0"/>
              <a:t>. Разумеется, время и силы природы изрядно «потрепали» эти строения. </a:t>
            </a:r>
            <a:r>
              <a:rPr lang="ru-RU" sz="2000" dirty="0" smtClean="0"/>
              <a:t>И вот </a:t>
            </a:r>
            <a:r>
              <a:rPr lang="ru-RU" sz="2000" dirty="0"/>
              <a:t>стоишь ты в огромном храме напротив фрески Вознесения, поднимаешь голову, </a:t>
            </a:r>
            <a:r>
              <a:rPr lang="ru-RU" sz="2000" dirty="0" smtClean="0"/>
              <a:t>а купола </a:t>
            </a:r>
            <a:r>
              <a:rPr lang="ru-RU" sz="2000" dirty="0"/>
              <a:t>нет. Вернее, есть: единственно вечный купол – голубое </a:t>
            </a:r>
            <a:r>
              <a:rPr lang="ru-RU" sz="2000" dirty="0" smtClean="0"/>
              <a:t>небо…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2-я половина дня | Обед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err="1" smtClean="0">
                <a:solidFill>
                  <a:srgbClr val="0000FF"/>
                </a:solidFill>
              </a:rPr>
              <a:t>Гюмри</a:t>
            </a:r>
            <a:r>
              <a:rPr lang="ru-RU" sz="2000" b="1" dirty="0" smtClean="0">
                <a:solidFill>
                  <a:srgbClr val="0000FF"/>
                </a:solidFill>
              </a:rPr>
              <a:t> – Ереван</a:t>
            </a:r>
            <a:r>
              <a:rPr lang="en-US" sz="2000" b="1" dirty="0" smtClean="0">
                <a:solidFill>
                  <a:srgbClr val="0000FF"/>
                </a:solidFill>
              </a:rPr>
              <a:t/>
            </a:r>
            <a:br>
              <a:rPr lang="en-US" sz="2000" b="1" dirty="0" smtClean="0">
                <a:solidFill>
                  <a:srgbClr val="0000FF"/>
                </a:solidFill>
              </a:rPr>
            </a:br>
            <a:r>
              <a:rPr lang="ru-RU" sz="2000" b="1" dirty="0" smtClean="0">
                <a:solidFill>
                  <a:srgbClr val="0000FF"/>
                </a:solidFill>
              </a:rPr>
              <a:t/>
            </a:r>
            <a:br>
              <a:rPr lang="ru-RU" sz="2000" b="1" dirty="0" smtClean="0">
                <a:solidFill>
                  <a:srgbClr val="0000FF"/>
                </a:solidFill>
              </a:rPr>
            </a:br>
            <a:r>
              <a:rPr lang="ru-RU" sz="2000" dirty="0" err="1" smtClean="0"/>
              <a:t>Гюмри</a:t>
            </a:r>
            <a:r>
              <a:rPr lang="ru-RU" sz="2000" dirty="0" smtClean="0"/>
              <a:t> – северная Пальмира, культурная столица Армении – была, есть и будет. Это особенное место, не побывав в котором невозможно постичь Армению. </a:t>
            </a:r>
            <a:r>
              <a:rPr lang="ru-RU" sz="2000" dirty="0" err="1" smtClean="0"/>
              <a:t>Гюмри</a:t>
            </a:r>
            <a:r>
              <a:rPr lang="ru-RU" sz="2000" dirty="0" smtClean="0"/>
              <a:t> – родина прославившихся шутников, остроумных героев анекдотов, а сами жители известны своим острым чувством юмора, так что </a:t>
            </a:r>
            <a:r>
              <a:rPr lang="ru-RU" sz="2000" dirty="0" err="1" smtClean="0"/>
              <a:t>Гюмри</a:t>
            </a:r>
            <a:r>
              <a:rPr lang="ru-RU" sz="2000" dirty="0" smtClean="0"/>
              <a:t> в некотором смысле можно назвать и столицей армянского юмора. Это город талантливых, мастеровых, неунывающих, сильных людей – пострадавший от страшного землетрясения, но словно птица-феникс вновь возродившийся и манящий. Город с историей, вкусом, со своим почерком, неповторимым лицом и характером. Город-крепость, город-театр, город-артель, город- музей. Город с богатым, своеобразным и уникальным архитектурным стилем. Его историческое ядро – квартал </a:t>
            </a:r>
            <a:r>
              <a:rPr lang="ru-RU" sz="2000" dirty="0" err="1" smtClean="0"/>
              <a:t>Кумайри</a:t>
            </a:r>
            <a:r>
              <a:rPr lang="ru-RU" sz="2000" dirty="0" smtClean="0"/>
              <a:t> – это живой музей, «машина времени», «армянский Голливуд».</a:t>
            </a:r>
          </a:p>
          <a:p>
            <a:r>
              <a:rPr lang="ru-RU" sz="2000" dirty="0"/>
              <a:t> </a:t>
            </a: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endParaRPr lang="ru-RU" sz="2000" dirty="0">
              <a:solidFill>
                <a:srgbClr val="FF0000"/>
              </a:solidFill>
            </a:endParaRP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endParaRPr lang="ru-RU" sz="20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102783"/>
            <a:ext cx="3667978" cy="764163"/>
          </a:xfrm>
          <a:prstGeom prst="rect">
            <a:avLst/>
          </a:prstGeom>
        </p:spPr>
      </p:pic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67F2-EC8F-40FB-BED3-D9DB3798053E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4" y="2340566"/>
            <a:ext cx="4558719" cy="34190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4" y="10226051"/>
            <a:ext cx="4589236" cy="344192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97" y="6233224"/>
            <a:ext cx="4616074" cy="3462056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51129" y="1214649"/>
            <a:ext cx="3452884" cy="50330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ДЕНЬ </a:t>
            </a:r>
            <a:r>
              <a:rPr lang="ru-RU" sz="3200" dirty="0" smtClean="0">
                <a:solidFill>
                  <a:schemeClr val="bg1"/>
                </a:solidFill>
              </a:rPr>
              <a:t>6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843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52"/>
            <a:ext cx="5078463" cy="1246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366"/>
            <a:ext cx="5689883" cy="86428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340568"/>
            <a:ext cx="5751512" cy="12726340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1-я половина дня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0000FF"/>
                </a:solidFill>
              </a:rPr>
              <a:t>Ереван - монастырь </a:t>
            </a:r>
            <a:r>
              <a:rPr lang="ru-RU" sz="2000" b="1" dirty="0" err="1">
                <a:solidFill>
                  <a:srgbClr val="0000FF"/>
                </a:solidFill>
              </a:rPr>
              <a:t>Санаин</a:t>
            </a:r>
            <a:r>
              <a:rPr lang="ru-RU" sz="2000" dirty="0"/>
              <a:t> c 10:00 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«Этот старше того» – так переводится название выдающегося архитектурного и культурного памятника, и не просто монастыря, а известной на всю средневековую Армению академии. С середины Х века одна из </a:t>
            </a:r>
            <a:r>
              <a:rPr lang="ru-RU" sz="2000" dirty="0" err="1"/>
              <a:t>санаинских</a:t>
            </a:r>
            <a:r>
              <a:rPr lang="ru-RU" sz="2000" dirty="0"/>
              <a:t> церквей, </a:t>
            </a:r>
            <a:r>
              <a:rPr lang="ru-RU" sz="2000" dirty="0" err="1"/>
              <a:t>Сурб</a:t>
            </a:r>
            <a:r>
              <a:rPr lang="ru-RU" sz="2000" dirty="0"/>
              <a:t> </a:t>
            </a:r>
            <a:r>
              <a:rPr lang="ru-RU" sz="2000" dirty="0" err="1"/>
              <a:t>Аменапркич</a:t>
            </a:r>
            <a:r>
              <a:rPr lang="ru-RU" sz="2000" dirty="0"/>
              <a:t>, стала кафедральным собором всего </a:t>
            </a:r>
            <a:r>
              <a:rPr lang="ru-RU" sz="2000" dirty="0" err="1"/>
              <a:t>Лорийского</a:t>
            </a:r>
            <a:r>
              <a:rPr lang="ru-RU" sz="2000" dirty="0"/>
              <a:t> царства. При расположении через ущелье от своего младшего брата, монастыря </a:t>
            </a:r>
            <a:r>
              <a:rPr lang="ru-RU" sz="2000" dirty="0" err="1"/>
              <a:t>Ахпат</a:t>
            </a:r>
            <a:r>
              <a:rPr lang="ru-RU" sz="2000" dirty="0"/>
              <a:t>, пребывая в непрерывном соперничестве, монахи выразили его даже в названии: лет на сорок </a:t>
            </a:r>
            <a:r>
              <a:rPr lang="ru-RU" sz="2000" dirty="0" err="1"/>
              <a:t>Санаин</a:t>
            </a:r>
            <a:r>
              <a:rPr lang="ru-RU" sz="2000" dirty="0"/>
              <a:t> действительно старше </a:t>
            </a:r>
            <a:r>
              <a:rPr lang="ru-RU" sz="2000" dirty="0" err="1"/>
              <a:t>Ахпата</a:t>
            </a:r>
            <a:r>
              <a:rPr lang="ru-RU" sz="2000" dirty="0"/>
              <a:t>. А если посмотреть на место с другой стороны, то «старший» притаился недалеко от обрыва живописного каньона реки </a:t>
            </a:r>
            <a:r>
              <a:rPr lang="ru-RU" sz="2000" dirty="0" err="1"/>
              <a:t>Дебед</a:t>
            </a:r>
            <a:r>
              <a:rPr lang="ru-RU" sz="2000" dirty="0"/>
              <a:t>, через которую в самом городке с 1192 года переброшен примечательный каменный мост с названием </a:t>
            </a:r>
            <a:r>
              <a:rPr lang="ru-RU" sz="2000" dirty="0" err="1"/>
              <a:t>Санаинский</a:t>
            </a:r>
            <a:r>
              <a:rPr lang="ru-RU" sz="2000" dirty="0"/>
              <a:t>. Между знаменитыми </a:t>
            </a:r>
            <a:r>
              <a:rPr lang="ru-RU" sz="2000" dirty="0" err="1"/>
              <a:t>лорийскими</a:t>
            </a:r>
            <a:r>
              <a:rPr lang="ru-RU" sz="2000" dirty="0"/>
              <a:t> монастырями есть 10- километровая тропа, гуляя по которой бонусом станет встреча с крепостью </a:t>
            </a:r>
            <a:r>
              <a:rPr lang="ru-RU" sz="2000" dirty="0" err="1"/>
              <a:t>Каян</a:t>
            </a:r>
            <a:r>
              <a:rPr lang="ru-RU" sz="2000" dirty="0"/>
              <a:t>-берд и наслаждение от вида вниз, на </a:t>
            </a:r>
            <a:r>
              <a:rPr lang="ru-RU" sz="2000" dirty="0" err="1"/>
              <a:t>Дебедский</a:t>
            </a:r>
            <a:r>
              <a:rPr lang="ru-RU" sz="2000" dirty="0"/>
              <a:t> каньон. Как и </a:t>
            </a:r>
            <a:r>
              <a:rPr lang="ru-RU" sz="2000" dirty="0" err="1"/>
              <a:t>Ахпат</a:t>
            </a:r>
            <a:r>
              <a:rPr lang="ru-RU" sz="2000" dirty="0"/>
              <a:t>, </a:t>
            </a:r>
            <a:r>
              <a:rPr lang="ru-RU" sz="2000" dirty="0" err="1"/>
              <a:t>Санаин</a:t>
            </a:r>
            <a:r>
              <a:rPr lang="ru-RU" sz="2000" dirty="0"/>
              <a:t> – объект из Списка ЮНЕСКО.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FF0000"/>
                </a:solidFill>
              </a:rPr>
              <a:t>2-я половина дня | Обед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0000FF"/>
                </a:solidFill>
              </a:rPr>
              <a:t>Монастырь </a:t>
            </a:r>
            <a:r>
              <a:rPr lang="ru-RU" sz="2000" b="1" dirty="0" err="1">
                <a:solidFill>
                  <a:srgbClr val="0000FF"/>
                </a:solidFill>
              </a:rPr>
              <a:t>Ахпат</a:t>
            </a:r>
            <a:r>
              <a:rPr lang="ru-RU" sz="2000" b="1" dirty="0">
                <a:solidFill>
                  <a:srgbClr val="0000FF"/>
                </a:solidFill>
              </a:rPr>
              <a:t> - Ереван </a:t>
            </a:r>
            <a:r>
              <a:rPr lang="ru-RU" sz="2000" dirty="0">
                <a:solidFill>
                  <a:srgbClr val="0000FF"/>
                </a:solidFill>
              </a:rPr>
              <a:t/>
            </a:r>
            <a:br>
              <a:rPr lang="ru-RU" sz="2000" dirty="0">
                <a:solidFill>
                  <a:srgbClr val="0000FF"/>
                </a:solidFill>
              </a:rPr>
            </a:br>
            <a:r>
              <a:rPr lang="ru-RU" sz="2000" dirty="0">
                <a:solidFill>
                  <a:srgbClr val="0000FF"/>
                </a:solidFill>
              </a:rPr>
              <a:t/>
            </a:r>
            <a:br>
              <a:rPr lang="ru-RU" sz="2000" dirty="0">
                <a:solidFill>
                  <a:srgbClr val="0000FF"/>
                </a:solidFill>
              </a:rPr>
            </a:br>
            <a:r>
              <a:rPr lang="ru-RU" sz="2000" dirty="0"/>
              <a:t>В окрестностях города Алаверди, на плато, окруженном ущельями, больше 10 веков стоит крупный монастырь, ставший духовным и культурным центром </a:t>
            </a:r>
            <a:r>
              <a:rPr lang="ru-RU" sz="2000" dirty="0" err="1"/>
              <a:t>Лорийского</a:t>
            </a:r>
            <a:r>
              <a:rPr lang="ru-RU" sz="2000" dirty="0"/>
              <a:t> царства, а вскоре и всей Армении. Строения </a:t>
            </a:r>
            <a:r>
              <a:rPr lang="ru-RU" sz="2000" dirty="0" err="1"/>
              <a:t>Ахпата</a:t>
            </a:r>
            <a:r>
              <a:rPr lang="ru-RU" sz="2000" dirty="0"/>
              <a:t> прекрасны, к тому же довольно хорошо сохранились. Кроме того, в </a:t>
            </a:r>
            <a:r>
              <a:rPr lang="ru-RU" sz="2000" dirty="0" err="1"/>
              <a:t>Ахпате</a:t>
            </a:r>
            <a:r>
              <a:rPr lang="ru-RU" sz="2000" dirty="0"/>
              <a:t> есть редкий </a:t>
            </a:r>
            <a:r>
              <a:rPr lang="ru-RU" sz="2000" dirty="0" err="1"/>
              <a:t>хачкар</a:t>
            </a:r>
            <a:r>
              <a:rPr lang="ru-RU" sz="2000" dirty="0"/>
              <a:t> «</a:t>
            </a:r>
            <a:r>
              <a:rPr lang="ru-RU" sz="2000" dirty="0" err="1"/>
              <a:t>Аменапркич</a:t>
            </a:r>
            <a:r>
              <a:rPr lang="ru-RU" sz="2000" dirty="0"/>
              <a:t>» («</a:t>
            </a:r>
            <a:r>
              <a:rPr lang="ru-RU" sz="2000" dirty="0" err="1"/>
              <a:t>Всеспаситель</a:t>
            </a:r>
            <a:r>
              <a:rPr lang="ru-RU" sz="2000" dirty="0"/>
              <a:t>»), мастерски выполненный в 1273 году, – он изображает распятие, что не характерно для армянской традиции. </a:t>
            </a:r>
            <a:r>
              <a:rPr lang="ru-RU" sz="2000" dirty="0" err="1"/>
              <a:t>Ахпатский</a:t>
            </a:r>
            <a:r>
              <a:rPr lang="ru-RU" sz="2000" dirty="0"/>
              <a:t> монастырь известен еще и тем, что, попав в опалу у грузинского царя, несколько лет жизни в нем провел известный армянский поэт и ашуг, мастер любовной лирики Саят-Нова. Некоторые утверждают, что там же он и похоронен, хотя считается, что погиб он и упокоился в Тбилиси. Разумеется, монастырь </a:t>
            </a:r>
            <a:r>
              <a:rPr lang="ru-RU" sz="2000" dirty="0" err="1"/>
              <a:t>Ахпат</a:t>
            </a:r>
            <a:r>
              <a:rPr lang="ru-RU" sz="2000" dirty="0"/>
              <a:t>, как и многие другие в Армении, включен в Список объектов всемирного наследия ЮНЕСКО.</a:t>
            </a:r>
          </a:p>
          <a:p>
            <a:endParaRPr lang="ru-RU" sz="2000" dirty="0">
              <a:solidFill>
                <a:srgbClr val="FF0000"/>
              </a:solidFill>
            </a:endParaRPr>
          </a:p>
          <a:p>
            <a:endParaRPr lang="ru-RU" sz="2000" dirty="0">
              <a:solidFill>
                <a:srgbClr val="FF0000"/>
              </a:solidFill>
            </a:endParaRPr>
          </a:p>
          <a:p>
            <a:endParaRPr lang="ru-RU" sz="20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102783"/>
            <a:ext cx="3667978" cy="764163"/>
          </a:xfrm>
          <a:prstGeom prst="rect">
            <a:avLst/>
          </a:prstGeom>
        </p:spPr>
      </p:pic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67F2-EC8F-40FB-BED3-D9DB3798053E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412" y="6281624"/>
            <a:ext cx="4576941" cy="34327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2340568"/>
            <a:ext cx="4558717" cy="341903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10226052"/>
            <a:ext cx="4558717" cy="3419038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51129" y="1214649"/>
            <a:ext cx="3452884" cy="50330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ДЕНЬ </a:t>
            </a:r>
            <a:r>
              <a:rPr lang="ru-RU" sz="3200" dirty="0" smtClean="0">
                <a:solidFill>
                  <a:schemeClr val="bg1"/>
                </a:solidFill>
              </a:rPr>
              <a:t>7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0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52"/>
            <a:ext cx="5078463" cy="1246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366"/>
            <a:ext cx="5689883" cy="86428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340568"/>
            <a:ext cx="5751512" cy="1272634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1-я половина дня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0000FF"/>
                </a:solidFill>
              </a:rPr>
              <a:t>Ереван - крепость </a:t>
            </a:r>
            <a:r>
              <a:rPr lang="ru-RU" sz="2000" b="1" dirty="0" err="1">
                <a:solidFill>
                  <a:srgbClr val="0000FF"/>
                </a:solidFill>
              </a:rPr>
              <a:t>Амберд</a:t>
            </a:r>
            <a:r>
              <a:rPr lang="ru-RU" sz="2000" b="1" dirty="0"/>
              <a:t> </a:t>
            </a:r>
            <a:r>
              <a:rPr lang="ru-RU" sz="2000" dirty="0"/>
              <a:t>(с октября по май Цахкадзор)</a:t>
            </a:r>
            <a:r>
              <a:rPr lang="ru-RU" sz="2000" b="1" dirty="0"/>
              <a:t> 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с 10:00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~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до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13:00</a:t>
            </a:r>
            <a:r>
              <a:rPr lang="ru-RU" sz="2000" b="1" dirty="0">
                <a:solidFill>
                  <a:srgbClr val="0000FF"/>
                </a:solidFill>
              </a:rPr>
              <a:t> </a:t>
            </a:r>
            <a:endParaRPr lang="ru-RU" sz="2000" dirty="0"/>
          </a:p>
          <a:p>
            <a:r>
              <a:rPr lang="ru-RU" sz="2000" dirty="0"/>
              <a:t>На южном склоне самой высокой на территории современной Армении горы Арагац, обращенном к Араратской долине, находится крепость-замок </a:t>
            </a:r>
            <a:r>
              <a:rPr lang="ru-RU" sz="2000" dirty="0" err="1"/>
              <a:t>Амберд</a:t>
            </a:r>
            <a:r>
              <a:rPr lang="ru-RU" sz="2000" dirty="0"/>
              <a:t>, бывшая в средневековье родовым владением армянских князей </a:t>
            </a:r>
            <a:r>
              <a:rPr lang="ru-RU" sz="2000" dirty="0" err="1"/>
              <a:t>Пахлавуни</a:t>
            </a:r>
            <a:r>
              <a:rPr lang="ru-RU" sz="2000" dirty="0"/>
              <a:t>. В 1026 году, по повелению прославленного военачальника </a:t>
            </a:r>
            <a:r>
              <a:rPr lang="ru-RU" sz="2000" dirty="0" err="1"/>
              <a:t>Ваграма</a:t>
            </a:r>
            <a:r>
              <a:rPr lang="ru-RU" sz="2000" dirty="0"/>
              <a:t> </a:t>
            </a:r>
            <a:r>
              <a:rPr lang="ru-RU" sz="2000" dirty="0" err="1"/>
              <a:t>Пахлавуни</a:t>
            </a:r>
            <a:r>
              <a:rPr lang="ru-RU" sz="2000" dirty="0"/>
              <a:t>, в крепости, на суровом утесе, сооружается одна из лучших по своему благородному изяществу церквей.</a:t>
            </a:r>
          </a:p>
          <a:p>
            <a:r>
              <a:rPr lang="ru-RU" sz="2000" dirty="0">
                <a:solidFill>
                  <a:srgbClr val="FF0000"/>
                </a:solidFill>
              </a:rPr>
              <a:t>2-я половина дня | Обед</a:t>
            </a:r>
          </a:p>
          <a:p>
            <a:r>
              <a:rPr lang="ru-RU" sz="2000" b="1" dirty="0">
                <a:solidFill>
                  <a:srgbClr val="0000FF"/>
                </a:solidFill>
              </a:rPr>
              <a:t>Свободное время.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102783"/>
            <a:ext cx="3667978" cy="764163"/>
          </a:xfrm>
          <a:prstGeom prst="rect">
            <a:avLst/>
          </a:prstGeom>
        </p:spPr>
      </p:pic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67F2-EC8F-40FB-BED3-D9DB3798053E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6234706"/>
            <a:ext cx="4576941" cy="34327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2352305"/>
            <a:ext cx="4589234" cy="34419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42" y="10200481"/>
            <a:ext cx="4589235" cy="3441926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351129" y="1214649"/>
            <a:ext cx="3452884" cy="50330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ДЕНЬ </a:t>
            </a:r>
            <a:r>
              <a:rPr lang="ru-RU" sz="3200" dirty="0" smtClean="0">
                <a:solidFill>
                  <a:schemeClr val="bg1"/>
                </a:solidFill>
              </a:rPr>
              <a:t>8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630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611</TotalTime>
  <Words>95</Words>
  <Application>Microsoft Office PowerPoint</Application>
  <PresentationFormat>Произвольный</PresentationFormat>
  <Paragraphs>80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ПРОГРАММА Армения – 9 Classic  Индивидуальный</vt:lpstr>
      <vt:lpstr>ДЕНЬ 1</vt:lpstr>
      <vt:lpstr>ДЕНЬ 2</vt:lpstr>
      <vt:lpstr>ДЕНЬ 3</vt:lpstr>
      <vt:lpstr>ДЕНЬ 4</vt:lpstr>
      <vt:lpstr>ДЕНЬ 5</vt:lpstr>
      <vt:lpstr>ДЕНЬ 6</vt:lpstr>
      <vt:lpstr>ДЕНЬ 7</vt:lpstr>
      <vt:lpstr>ДЕНЬ 8</vt:lpstr>
      <vt:lpstr>ДЕНЬ 9</vt:lpstr>
      <vt:lpstr>СТОИМОСТЬ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295</cp:revision>
  <dcterms:created xsi:type="dcterms:W3CDTF">2018-04-18T15:52:28Z</dcterms:created>
  <dcterms:modified xsi:type="dcterms:W3CDTF">2022-08-29T20:13:16Z</dcterms:modified>
</cp:coreProperties>
</file>